
<file path=[Content_Types].xml><?xml version="1.0" encoding="utf-8"?>
<Types xmlns="http://schemas.openxmlformats.org/package/2006/content-types">
  <Default Extension="gif" ContentType="video/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9" r:id="rId5"/>
    <p:sldId id="277" r:id="rId6"/>
    <p:sldId id="258" r:id="rId7"/>
    <p:sldId id="287" r:id="rId8"/>
    <p:sldId id="279" r:id="rId9"/>
    <p:sldId id="280" r:id="rId10"/>
    <p:sldId id="281" r:id="rId11"/>
    <p:sldId id="282" r:id="rId12"/>
    <p:sldId id="283" r:id="rId13"/>
    <p:sldId id="284" r:id="rId14"/>
    <p:sldId id="285" r:id="rId15"/>
    <p:sldId id="286" r:id="rId16"/>
    <p:sldId id="261" r:id="rId17"/>
    <p:sldId id="264" r:id="rId18"/>
    <p:sldId id="288" r:id="rId19"/>
    <p:sldId id="289" r:id="rId20"/>
    <p:sldId id="291" r:id="rId21"/>
    <p:sldId id="292" r:id="rId22"/>
    <p:sldId id="293" r:id="rId23"/>
    <p:sldId id="269" r:id="rId24"/>
    <p:sldId id="294" r:id="rId25"/>
    <p:sldId id="296" r:id="rId26"/>
    <p:sldId id="295" r:id="rId27"/>
    <p:sldId id="270"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4C4C4C"/>
    <a:srgbClr val="FFA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77"/>
  </p:normalViewPr>
  <p:slideViewPr>
    <p:cSldViewPr>
      <p:cViewPr varScale="1">
        <p:scale>
          <a:sx n="116" d="100"/>
          <a:sy n="116" d="100"/>
        </p:scale>
        <p:origin x="15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E5063-555C-486D-A38E-FB9E54EDBCA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81F2FFA-B91F-4E6E-912F-E393E1A51B37}">
      <dgm:prSet custT="1"/>
      <dgm:spPr/>
      <dgm:t>
        <a:bodyPr/>
        <a:lstStyle/>
        <a:p>
          <a:pPr>
            <a:lnSpc>
              <a:spcPct val="100000"/>
            </a:lnSpc>
          </a:pPr>
          <a:r>
            <a:rPr lang="en-US" sz="1800" dirty="0"/>
            <a:t>RepRap Project: Adrian Bowyer </a:t>
          </a:r>
        </a:p>
      </dgm:t>
    </dgm:pt>
    <dgm:pt modelId="{E4314037-9E66-409E-874C-0359183C68D0}" type="parTrans" cxnId="{7D7F9728-9D3D-4692-84A0-874D27FA1530}">
      <dgm:prSet/>
      <dgm:spPr/>
      <dgm:t>
        <a:bodyPr/>
        <a:lstStyle/>
        <a:p>
          <a:endParaRPr lang="en-US"/>
        </a:p>
      </dgm:t>
    </dgm:pt>
    <dgm:pt modelId="{99108B7B-7919-469D-B290-A239630F289F}" type="sibTrans" cxnId="{7D7F9728-9D3D-4692-84A0-874D27FA1530}">
      <dgm:prSet/>
      <dgm:spPr/>
      <dgm:t>
        <a:bodyPr/>
        <a:lstStyle/>
        <a:p>
          <a:pPr>
            <a:lnSpc>
              <a:spcPct val="100000"/>
            </a:lnSpc>
          </a:pPr>
          <a:endParaRPr lang="en-US"/>
        </a:p>
      </dgm:t>
    </dgm:pt>
    <dgm:pt modelId="{F259108D-EE6A-4CAC-96A7-A4B4C99A5F13}">
      <dgm:prSet custT="1"/>
      <dgm:spPr/>
      <dgm:t>
        <a:bodyPr/>
        <a:lstStyle/>
        <a:p>
          <a:pPr>
            <a:lnSpc>
              <a:spcPct val="100000"/>
            </a:lnSpc>
          </a:pPr>
          <a:r>
            <a:rPr lang="en-US" sz="1400" dirty="0"/>
            <a:t>2005 - A collaborative challenge to create a self-replicating machine!</a:t>
          </a:r>
        </a:p>
      </dgm:t>
    </dgm:pt>
    <dgm:pt modelId="{E7C5F0A4-5905-4D02-B361-CBCD51E98540}" type="parTrans" cxnId="{DB4E472F-435A-4185-916B-AAF3E4139CB2}">
      <dgm:prSet/>
      <dgm:spPr/>
      <dgm:t>
        <a:bodyPr/>
        <a:lstStyle/>
        <a:p>
          <a:endParaRPr lang="en-US"/>
        </a:p>
      </dgm:t>
    </dgm:pt>
    <dgm:pt modelId="{71048CB5-9F47-4CC3-BF6B-D00F8F56C8B5}" type="sibTrans" cxnId="{DB4E472F-435A-4185-916B-AAF3E4139CB2}">
      <dgm:prSet/>
      <dgm:spPr/>
      <dgm:t>
        <a:bodyPr/>
        <a:lstStyle/>
        <a:p>
          <a:pPr>
            <a:lnSpc>
              <a:spcPct val="100000"/>
            </a:lnSpc>
          </a:pPr>
          <a:endParaRPr lang="en-US"/>
        </a:p>
      </dgm:t>
    </dgm:pt>
    <dgm:pt modelId="{03A23A2B-0BAF-4A33-B467-9BF3813B3414}">
      <dgm:prSet custT="1"/>
      <dgm:spPr/>
      <dgm:t>
        <a:bodyPr/>
        <a:lstStyle/>
        <a:p>
          <a:pPr>
            <a:lnSpc>
              <a:spcPct val="100000"/>
            </a:lnSpc>
          </a:pPr>
          <a:r>
            <a:rPr lang="en-US" sz="1800" dirty="0"/>
            <a:t>Help Us Neo!</a:t>
          </a:r>
        </a:p>
      </dgm:t>
    </dgm:pt>
    <dgm:pt modelId="{B3CA71FE-6E87-4FF1-9A19-2B4C08447BE7}" type="parTrans" cxnId="{78958DCF-9AEA-4A75-B396-27D13E77EAB8}">
      <dgm:prSet/>
      <dgm:spPr/>
      <dgm:t>
        <a:bodyPr/>
        <a:lstStyle/>
        <a:p>
          <a:endParaRPr lang="en-US"/>
        </a:p>
      </dgm:t>
    </dgm:pt>
    <dgm:pt modelId="{3B7548A3-6806-4365-B37E-A8F33D3C14D0}" type="sibTrans" cxnId="{78958DCF-9AEA-4A75-B396-27D13E77EAB8}">
      <dgm:prSet/>
      <dgm:spPr/>
      <dgm:t>
        <a:bodyPr/>
        <a:lstStyle/>
        <a:p>
          <a:pPr>
            <a:lnSpc>
              <a:spcPct val="100000"/>
            </a:lnSpc>
          </a:pPr>
          <a:endParaRPr lang="en-US"/>
        </a:p>
      </dgm:t>
    </dgm:pt>
    <dgm:pt modelId="{BF390CF1-F3AD-424C-9EA4-518C7812665A}">
      <dgm:prSet/>
      <dgm:spPr/>
      <dgm:t>
        <a:bodyPr/>
        <a:lstStyle/>
        <a:p>
          <a:pPr>
            <a:lnSpc>
              <a:spcPct val="100000"/>
            </a:lnSpc>
          </a:pPr>
          <a:r>
            <a:rPr lang="en-US" dirty="0"/>
            <a:t>Using 3D printed parts, other commonly found components, and open-source software a 3D printer printed itself.</a:t>
          </a:r>
        </a:p>
      </dgm:t>
    </dgm:pt>
    <dgm:pt modelId="{DF6E6DD2-EF6D-4D94-8BA2-B5CF5CAC76EE}" type="parTrans" cxnId="{531212FD-FB6D-4D10-A360-48AE1BFF5D2F}">
      <dgm:prSet/>
      <dgm:spPr/>
      <dgm:t>
        <a:bodyPr/>
        <a:lstStyle/>
        <a:p>
          <a:endParaRPr lang="en-US"/>
        </a:p>
      </dgm:t>
    </dgm:pt>
    <dgm:pt modelId="{87A92FE3-3A73-44B2-AAD6-50685478DF6D}" type="sibTrans" cxnId="{531212FD-FB6D-4D10-A360-48AE1BFF5D2F}">
      <dgm:prSet/>
      <dgm:spPr/>
      <dgm:t>
        <a:bodyPr/>
        <a:lstStyle/>
        <a:p>
          <a:endParaRPr lang="en-US"/>
        </a:p>
      </dgm:t>
    </dgm:pt>
    <dgm:pt modelId="{12A2511D-F156-4068-956B-36013B953954}" type="pres">
      <dgm:prSet presAssocID="{868E5063-555C-486D-A38E-FB9E54EDBCA0}" presName="root" presStyleCnt="0">
        <dgm:presLayoutVars>
          <dgm:dir/>
          <dgm:resizeHandles val="exact"/>
        </dgm:presLayoutVars>
      </dgm:prSet>
      <dgm:spPr/>
    </dgm:pt>
    <dgm:pt modelId="{5FF8C2A8-4B46-4DE7-8779-B673B399B95E}" type="pres">
      <dgm:prSet presAssocID="{868E5063-555C-486D-A38E-FB9E54EDBCA0}" presName="container" presStyleCnt="0">
        <dgm:presLayoutVars>
          <dgm:dir/>
          <dgm:resizeHandles val="exact"/>
        </dgm:presLayoutVars>
      </dgm:prSet>
      <dgm:spPr/>
    </dgm:pt>
    <dgm:pt modelId="{D997DB8B-1B41-45A5-856A-07B3DF2E30A6}" type="pres">
      <dgm:prSet presAssocID="{C81F2FFA-B91F-4E6E-912F-E393E1A51B37}" presName="compNode" presStyleCnt="0"/>
      <dgm:spPr/>
    </dgm:pt>
    <dgm:pt modelId="{54FB4CB1-5F82-4077-8B6F-BAC507996141}" type="pres">
      <dgm:prSet presAssocID="{C81F2FFA-B91F-4E6E-912F-E393E1A51B37}" presName="iconBgRect" presStyleLbl="bgShp" presStyleIdx="0" presStyleCnt="4"/>
      <dgm:spPr/>
    </dgm:pt>
    <dgm:pt modelId="{101CD68F-3F99-4DF2-8CED-4F7C9A4A8435}" type="pres">
      <dgm:prSet presAssocID="{C81F2FFA-B91F-4E6E-912F-E393E1A51B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64E4DD71-19CC-4F02-8382-3307E19DA6E4}" type="pres">
      <dgm:prSet presAssocID="{C81F2FFA-B91F-4E6E-912F-E393E1A51B37}" presName="spaceRect" presStyleCnt="0"/>
      <dgm:spPr/>
    </dgm:pt>
    <dgm:pt modelId="{2388E3C6-117E-4FCA-A797-897FE9DB9338}" type="pres">
      <dgm:prSet presAssocID="{C81F2FFA-B91F-4E6E-912F-E393E1A51B37}" presName="textRect" presStyleLbl="revTx" presStyleIdx="0" presStyleCnt="4">
        <dgm:presLayoutVars>
          <dgm:chMax val="1"/>
          <dgm:chPref val="1"/>
        </dgm:presLayoutVars>
      </dgm:prSet>
      <dgm:spPr/>
    </dgm:pt>
    <dgm:pt modelId="{594B1549-B8EF-4C61-A841-B4F764ACD598}" type="pres">
      <dgm:prSet presAssocID="{99108B7B-7919-469D-B290-A239630F289F}" presName="sibTrans" presStyleLbl="sibTrans2D1" presStyleIdx="0" presStyleCnt="0"/>
      <dgm:spPr/>
    </dgm:pt>
    <dgm:pt modelId="{8A2A2214-B4E8-4C54-A6CB-FF1CC195246F}" type="pres">
      <dgm:prSet presAssocID="{F259108D-EE6A-4CAC-96A7-A4B4C99A5F13}" presName="compNode" presStyleCnt="0"/>
      <dgm:spPr/>
    </dgm:pt>
    <dgm:pt modelId="{307027B5-EECF-4148-81CE-4FC89A0DFEBE}" type="pres">
      <dgm:prSet presAssocID="{F259108D-EE6A-4CAC-96A7-A4B4C99A5F13}" presName="iconBgRect" presStyleLbl="bgShp" presStyleIdx="1" presStyleCnt="4"/>
      <dgm:spPr/>
    </dgm:pt>
    <dgm:pt modelId="{42CDC459-F7FA-42FD-8A1A-08D8D4E79138}" type="pres">
      <dgm:prSet presAssocID="{F259108D-EE6A-4CAC-96A7-A4B4C99A5F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14ECBBA9-CE01-4ED3-86E9-31ABAD0CCD49}" type="pres">
      <dgm:prSet presAssocID="{F259108D-EE6A-4CAC-96A7-A4B4C99A5F13}" presName="spaceRect" presStyleCnt="0"/>
      <dgm:spPr/>
    </dgm:pt>
    <dgm:pt modelId="{74B792E5-BE1E-47B7-8C2A-E17977568321}" type="pres">
      <dgm:prSet presAssocID="{F259108D-EE6A-4CAC-96A7-A4B4C99A5F13}" presName="textRect" presStyleLbl="revTx" presStyleIdx="1" presStyleCnt="4">
        <dgm:presLayoutVars>
          <dgm:chMax val="1"/>
          <dgm:chPref val="1"/>
        </dgm:presLayoutVars>
      </dgm:prSet>
      <dgm:spPr/>
    </dgm:pt>
    <dgm:pt modelId="{9923F7F5-DFDF-4430-B921-46E671ED1C71}" type="pres">
      <dgm:prSet presAssocID="{71048CB5-9F47-4CC3-BF6B-D00F8F56C8B5}" presName="sibTrans" presStyleLbl="sibTrans2D1" presStyleIdx="0" presStyleCnt="0"/>
      <dgm:spPr/>
    </dgm:pt>
    <dgm:pt modelId="{304271DF-04B1-4CFE-ADD4-1C7D2ADCEF20}" type="pres">
      <dgm:prSet presAssocID="{03A23A2B-0BAF-4A33-B467-9BF3813B3414}" presName="compNode" presStyleCnt="0"/>
      <dgm:spPr/>
    </dgm:pt>
    <dgm:pt modelId="{F4EFC388-133E-4B90-ACE7-28CFD95E4104}" type="pres">
      <dgm:prSet presAssocID="{03A23A2B-0BAF-4A33-B467-9BF3813B3414}" presName="iconBgRect" presStyleLbl="bgShp" presStyleIdx="2" presStyleCnt="4"/>
      <dgm:spPr/>
    </dgm:pt>
    <dgm:pt modelId="{4A1B1CD8-7D03-4E9B-B311-956620702BE0}" type="pres">
      <dgm:prSet presAssocID="{03A23A2B-0BAF-4A33-B467-9BF3813B34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8C958526-95DA-4811-AFBD-C0E7433B4323}" type="pres">
      <dgm:prSet presAssocID="{03A23A2B-0BAF-4A33-B467-9BF3813B3414}" presName="spaceRect" presStyleCnt="0"/>
      <dgm:spPr/>
    </dgm:pt>
    <dgm:pt modelId="{7A3B6DE2-0B77-4EE4-B9A4-E240943ED9D7}" type="pres">
      <dgm:prSet presAssocID="{03A23A2B-0BAF-4A33-B467-9BF3813B3414}" presName="textRect" presStyleLbl="revTx" presStyleIdx="2" presStyleCnt="4">
        <dgm:presLayoutVars>
          <dgm:chMax val="1"/>
          <dgm:chPref val="1"/>
        </dgm:presLayoutVars>
      </dgm:prSet>
      <dgm:spPr/>
    </dgm:pt>
    <dgm:pt modelId="{A6E12391-E156-4677-A87F-DEDB8D5ECC6C}" type="pres">
      <dgm:prSet presAssocID="{3B7548A3-6806-4365-B37E-A8F33D3C14D0}" presName="sibTrans" presStyleLbl="sibTrans2D1" presStyleIdx="0" presStyleCnt="0"/>
      <dgm:spPr/>
    </dgm:pt>
    <dgm:pt modelId="{89501376-04A7-481B-A972-C8A52544EB54}" type="pres">
      <dgm:prSet presAssocID="{BF390CF1-F3AD-424C-9EA4-518C7812665A}" presName="compNode" presStyleCnt="0"/>
      <dgm:spPr/>
    </dgm:pt>
    <dgm:pt modelId="{C0818644-FCCA-479A-9EC2-0800C778D58C}" type="pres">
      <dgm:prSet presAssocID="{BF390CF1-F3AD-424C-9EA4-518C7812665A}" presName="iconBgRect" presStyleLbl="bgShp" presStyleIdx="3" presStyleCnt="4"/>
      <dgm:spPr/>
    </dgm:pt>
    <dgm:pt modelId="{7F2B9F68-6AEB-45E3-884F-06043539B7BE}" type="pres">
      <dgm:prSet presAssocID="{BF390CF1-F3AD-424C-9EA4-518C781266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03D0F639-5F78-4CF0-8287-86A9C9383C24}" type="pres">
      <dgm:prSet presAssocID="{BF390CF1-F3AD-424C-9EA4-518C7812665A}" presName="spaceRect" presStyleCnt="0"/>
      <dgm:spPr/>
    </dgm:pt>
    <dgm:pt modelId="{92815D1A-015B-4217-B179-6F01A4251FEC}" type="pres">
      <dgm:prSet presAssocID="{BF390CF1-F3AD-424C-9EA4-518C7812665A}" presName="textRect" presStyleLbl="revTx" presStyleIdx="3" presStyleCnt="4" custScaleY="174438">
        <dgm:presLayoutVars>
          <dgm:chMax val="1"/>
          <dgm:chPref val="1"/>
        </dgm:presLayoutVars>
      </dgm:prSet>
      <dgm:spPr/>
    </dgm:pt>
  </dgm:ptLst>
  <dgm:cxnLst>
    <dgm:cxn modelId="{7D7F9728-9D3D-4692-84A0-874D27FA1530}" srcId="{868E5063-555C-486D-A38E-FB9E54EDBCA0}" destId="{C81F2FFA-B91F-4E6E-912F-E393E1A51B37}" srcOrd="0" destOrd="0" parTransId="{E4314037-9E66-409E-874C-0359183C68D0}" sibTransId="{99108B7B-7919-469D-B290-A239630F289F}"/>
    <dgm:cxn modelId="{DB4E472F-435A-4185-916B-AAF3E4139CB2}" srcId="{868E5063-555C-486D-A38E-FB9E54EDBCA0}" destId="{F259108D-EE6A-4CAC-96A7-A4B4C99A5F13}" srcOrd="1" destOrd="0" parTransId="{E7C5F0A4-5905-4D02-B361-CBCD51E98540}" sibTransId="{71048CB5-9F47-4CC3-BF6B-D00F8F56C8B5}"/>
    <dgm:cxn modelId="{2AC5554B-77DE-4A44-9EBA-8C64D08EEC74}" type="presOf" srcId="{03A23A2B-0BAF-4A33-B467-9BF3813B3414}" destId="{7A3B6DE2-0B77-4EE4-B9A4-E240943ED9D7}" srcOrd="0" destOrd="0" presId="urn:microsoft.com/office/officeart/2018/2/layout/IconCircleList"/>
    <dgm:cxn modelId="{31DF5C73-443D-43C6-A4CE-0ABA5A97FEC7}" type="presOf" srcId="{3B7548A3-6806-4365-B37E-A8F33D3C14D0}" destId="{A6E12391-E156-4677-A87F-DEDB8D5ECC6C}" srcOrd="0" destOrd="0" presId="urn:microsoft.com/office/officeart/2018/2/layout/IconCircleList"/>
    <dgm:cxn modelId="{D8B74684-8FC4-47D5-89FB-5E72CE5AE711}" type="presOf" srcId="{868E5063-555C-486D-A38E-FB9E54EDBCA0}" destId="{12A2511D-F156-4068-956B-36013B953954}" srcOrd="0" destOrd="0" presId="urn:microsoft.com/office/officeart/2018/2/layout/IconCircleList"/>
    <dgm:cxn modelId="{A25D5E96-F7ED-45DF-91F7-F00075A6AEA2}" type="presOf" srcId="{99108B7B-7919-469D-B290-A239630F289F}" destId="{594B1549-B8EF-4C61-A841-B4F764ACD598}" srcOrd="0" destOrd="0" presId="urn:microsoft.com/office/officeart/2018/2/layout/IconCircleList"/>
    <dgm:cxn modelId="{D9294C98-6DB3-4967-B981-1761FD7A69C2}" type="presOf" srcId="{BF390CF1-F3AD-424C-9EA4-518C7812665A}" destId="{92815D1A-015B-4217-B179-6F01A4251FEC}" srcOrd="0" destOrd="0" presId="urn:microsoft.com/office/officeart/2018/2/layout/IconCircleList"/>
    <dgm:cxn modelId="{A8532AB4-D4E2-4A15-BBE1-3B710EBD72D3}" type="presOf" srcId="{71048CB5-9F47-4CC3-BF6B-D00F8F56C8B5}" destId="{9923F7F5-DFDF-4430-B921-46E671ED1C71}" srcOrd="0" destOrd="0" presId="urn:microsoft.com/office/officeart/2018/2/layout/IconCircleList"/>
    <dgm:cxn modelId="{8C648CC2-7E84-429B-896D-BAE31A192D25}" type="presOf" srcId="{C81F2FFA-B91F-4E6E-912F-E393E1A51B37}" destId="{2388E3C6-117E-4FCA-A797-897FE9DB9338}" srcOrd="0" destOrd="0" presId="urn:microsoft.com/office/officeart/2018/2/layout/IconCircleList"/>
    <dgm:cxn modelId="{78958DCF-9AEA-4A75-B396-27D13E77EAB8}" srcId="{868E5063-555C-486D-A38E-FB9E54EDBCA0}" destId="{03A23A2B-0BAF-4A33-B467-9BF3813B3414}" srcOrd="2" destOrd="0" parTransId="{B3CA71FE-6E87-4FF1-9A19-2B4C08447BE7}" sibTransId="{3B7548A3-6806-4365-B37E-A8F33D3C14D0}"/>
    <dgm:cxn modelId="{531212FD-FB6D-4D10-A360-48AE1BFF5D2F}" srcId="{868E5063-555C-486D-A38E-FB9E54EDBCA0}" destId="{BF390CF1-F3AD-424C-9EA4-518C7812665A}" srcOrd="3" destOrd="0" parTransId="{DF6E6DD2-EF6D-4D94-8BA2-B5CF5CAC76EE}" sibTransId="{87A92FE3-3A73-44B2-AAD6-50685478DF6D}"/>
    <dgm:cxn modelId="{5C0A1DFD-1045-48F4-88F0-B45E621F4CD9}" type="presOf" srcId="{F259108D-EE6A-4CAC-96A7-A4B4C99A5F13}" destId="{74B792E5-BE1E-47B7-8C2A-E17977568321}" srcOrd="0" destOrd="0" presId="urn:microsoft.com/office/officeart/2018/2/layout/IconCircleList"/>
    <dgm:cxn modelId="{8033C7BA-5063-479B-8C12-92F49DC4161E}" type="presParOf" srcId="{12A2511D-F156-4068-956B-36013B953954}" destId="{5FF8C2A8-4B46-4DE7-8779-B673B399B95E}" srcOrd="0" destOrd="0" presId="urn:microsoft.com/office/officeart/2018/2/layout/IconCircleList"/>
    <dgm:cxn modelId="{8280C8D4-3F7E-4FA3-8A35-7947F65A8107}" type="presParOf" srcId="{5FF8C2A8-4B46-4DE7-8779-B673B399B95E}" destId="{D997DB8B-1B41-45A5-856A-07B3DF2E30A6}" srcOrd="0" destOrd="0" presId="urn:microsoft.com/office/officeart/2018/2/layout/IconCircleList"/>
    <dgm:cxn modelId="{0B97C254-5694-4285-A3F9-A771B08A1153}" type="presParOf" srcId="{D997DB8B-1B41-45A5-856A-07B3DF2E30A6}" destId="{54FB4CB1-5F82-4077-8B6F-BAC507996141}" srcOrd="0" destOrd="0" presId="urn:microsoft.com/office/officeart/2018/2/layout/IconCircleList"/>
    <dgm:cxn modelId="{80188F74-6C83-47E5-9A05-B860AD5E4B7E}" type="presParOf" srcId="{D997DB8B-1B41-45A5-856A-07B3DF2E30A6}" destId="{101CD68F-3F99-4DF2-8CED-4F7C9A4A8435}" srcOrd="1" destOrd="0" presId="urn:microsoft.com/office/officeart/2018/2/layout/IconCircleList"/>
    <dgm:cxn modelId="{2CACE5A8-4754-406E-A028-5779A36736BC}" type="presParOf" srcId="{D997DB8B-1B41-45A5-856A-07B3DF2E30A6}" destId="{64E4DD71-19CC-4F02-8382-3307E19DA6E4}" srcOrd="2" destOrd="0" presId="urn:microsoft.com/office/officeart/2018/2/layout/IconCircleList"/>
    <dgm:cxn modelId="{F8CD2B14-813F-42F3-8DCC-B7ED913DC3C2}" type="presParOf" srcId="{D997DB8B-1B41-45A5-856A-07B3DF2E30A6}" destId="{2388E3C6-117E-4FCA-A797-897FE9DB9338}" srcOrd="3" destOrd="0" presId="urn:microsoft.com/office/officeart/2018/2/layout/IconCircleList"/>
    <dgm:cxn modelId="{C4F2BD42-FAD7-4613-85A6-1AA32A204F9D}" type="presParOf" srcId="{5FF8C2A8-4B46-4DE7-8779-B673B399B95E}" destId="{594B1549-B8EF-4C61-A841-B4F764ACD598}" srcOrd="1" destOrd="0" presId="urn:microsoft.com/office/officeart/2018/2/layout/IconCircleList"/>
    <dgm:cxn modelId="{0D9C4B9D-7517-44A0-9D57-0D91B7C9C94F}" type="presParOf" srcId="{5FF8C2A8-4B46-4DE7-8779-B673B399B95E}" destId="{8A2A2214-B4E8-4C54-A6CB-FF1CC195246F}" srcOrd="2" destOrd="0" presId="urn:microsoft.com/office/officeart/2018/2/layout/IconCircleList"/>
    <dgm:cxn modelId="{4B93B0B4-2642-4BB9-BFE3-7A7950620A38}" type="presParOf" srcId="{8A2A2214-B4E8-4C54-A6CB-FF1CC195246F}" destId="{307027B5-EECF-4148-81CE-4FC89A0DFEBE}" srcOrd="0" destOrd="0" presId="urn:microsoft.com/office/officeart/2018/2/layout/IconCircleList"/>
    <dgm:cxn modelId="{1C6867A2-4A4E-4C6F-B2DF-5B3B89AA0872}" type="presParOf" srcId="{8A2A2214-B4E8-4C54-A6CB-FF1CC195246F}" destId="{42CDC459-F7FA-42FD-8A1A-08D8D4E79138}" srcOrd="1" destOrd="0" presId="urn:microsoft.com/office/officeart/2018/2/layout/IconCircleList"/>
    <dgm:cxn modelId="{65FC92B8-4E8F-4146-AA22-D740E096205D}" type="presParOf" srcId="{8A2A2214-B4E8-4C54-A6CB-FF1CC195246F}" destId="{14ECBBA9-CE01-4ED3-86E9-31ABAD0CCD49}" srcOrd="2" destOrd="0" presId="urn:microsoft.com/office/officeart/2018/2/layout/IconCircleList"/>
    <dgm:cxn modelId="{27A6FEF7-BBE3-4653-88B7-2F677714DEED}" type="presParOf" srcId="{8A2A2214-B4E8-4C54-A6CB-FF1CC195246F}" destId="{74B792E5-BE1E-47B7-8C2A-E17977568321}" srcOrd="3" destOrd="0" presId="urn:microsoft.com/office/officeart/2018/2/layout/IconCircleList"/>
    <dgm:cxn modelId="{AFD38DFC-4F50-4BD6-8018-CC0E55B496D8}" type="presParOf" srcId="{5FF8C2A8-4B46-4DE7-8779-B673B399B95E}" destId="{9923F7F5-DFDF-4430-B921-46E671ED1C71}" srcOrd="3" destOrd="0" presId="urn:microsoft.com/office/officeart/2018/2/layout/IconCircleList"/>
    <dgm:cxn modelId="{09D3F838-67C8-4481-8532-14AC6439D82F}" type="presParOf" srcId="{5FF8C2A8-4B46-4DE7-8779-B673B399B95E}" destId="{304271DF-04B1-4CFE-ADD4-1C7D2ADCEF20}" srcOrd="4" destOrd="0" presId="urn:microsoft.com/office/officeart/2018/2/layout/IconCircleList"/>
    <dgm:cxn modelId="{4104BF87-AA88-4F67-970C-1CADC8E04185}" type="presParOf" srcId="{304271DF-04B1-4CFE-ADD4-1C7D2ADCEF20}" destId="{F4EFC388-133E-4B90-ACE7-28CFD95E4104}" srcOrd="0" destOrd="0" presId="urn:microsoft.com/office/officeart/2018/2/layout/IconCircleList"/>
    <dgm:cxn modelId="{3B687DCA-9174-49FB-8179-8DF0A293BCD9}" type="presParOf" srcId="{304271DF-04B1-4CFE-ADD4-1C7D2ADCEF20}" destId="{4A1B1CD8-7D03-4E9B-B311-956620702BE0}" srcOrd="1" destOrd="0" presId="urn:microsoft.com/office/officeart/2018/2/layout/IconCircleList"/>
    <dgm:cxn modelId="{CA634DD4-B613-4BC5-B63D-2EC0755D76F8}" type="presParOf" srcId="{304271DF-04B1-4CFE-ADD4-1C7D2ADCEF20}" destId="{8C958526-95DA-4811-AFBD-C0E7433B4323}" srcOrd="2" destOrd="0" presId="urn:microsoft.com/office/officeart/2018/2/layout/IconCircleList"/>
    <dgm:cxn modelId="{A541AC11-7B26-47F0-9245-0AE933A48D8D}" type="presParOf" srcId="{304271DF-04B1-4CFE-ADD4-1C7D2ADCEF20}" destId="{7A3B6DE2-0B77-4EE4-B9A4-E240943ED9D7}" srcOrd="3" destOrd="0" presId="urn:microsoft.com/office/officeart/2018/2/layout/IconCircleList"/>
    <dgm:cxn modelId="{0531810B-F05A-4ED8-B189-93285E5B4843}" type="presParOf" srcId="{5FF8C2A8-4B46-4DE7-8779-B673B399B95E}" destId="{A6E12391-E156-4677-A87F-DEDB8D5ECC6C}" srcOrd="5" destOrd="0" presId="urn:microsoft.com/office/officeart/2018/2/layout/IconCircleList"/>
    <dgm:cxn modelId="{2D0AFB96-E644-4F37-88DE-3DD172A253A7}" type="presParOf" srcId="{5FF8C2A8-4B46-4DE7-8779-B673B399B95E}" destId="{89501376-04A7-481B-A972-C8A52544EB54}" srcOrd="6" destOrd="0" presId="urn:microsoft.com/office/officeart/2018/2/layout/IconCircleList"/>
    <dgm:cxn modelId="{127119E3-95D7-4641-B4B7-3527B54559D9}" type="presParOf" srcId="{89501376-04A7-481B-A972-C8A52544EB54}" destId="{C0818644-FCCA-479A-9EC2-0800C778D58C}" srcOrd="0" destOrd="0" presId="urn:microsoft.com/office/officeart/2018/2/layout/IconCircleList"/>
    <dgm:cxn modelId="{80391ACB-DCEA-49BB-A5BC-87A4E6F50E61}" type="presParOf" srcId="{89501376-04A7-481B-A972-C8A52544EB54}" destId="{7F2B9F68-6AEB-45E3-884F-06043539B7BE}" srcOrd="1" destOrd="0" presId="urn:microsoft.com/office/officeart/2018/2/layout/IconCircleList"/>
    <dgm:cxn modelId="{6C8C07C8-0958-47F3-B43F-893F5F7DBF0F}" type="presParOf" srcId="{89501376-04A7-481B-A972-C8A52544EB54}" destId="{03D0F639-5F78-4CF0-8287-86A9C9383C24}" srcOrd="2" destOrd="0" presId="urn:microsoft.com/office/officeart/2018/2/layout/IconCircleList"/>
    <dgm:cxn modelId="{48045D05-8297-46DC-9042-AD7E941ADEDA}" type="presParOf" srcId="{89501376-04A7-481B-A972-C8A52544EB54}" destId="{92815D1A-015B-4217-B179-6F01A4251FEC}"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B4CB1-5F82-4077-8B6F-BAC507996141}">
      <dsp:nvSpPr>
        <dsp:cNvPr id="0" name=""/>
        <dsp:cNvSpPr/>
      </dsp:nvSpPr>
      <dsp:spPr>
        <a:xfrm>
          <a:off x="219612" y="21421"/>
          <a:ext cx="740285" cy="7402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CD68F-3F99-4DF2-8CED-4F7C9A4A8435}">
      <dsp:nvSpPr>
        <dsp:cNvPr id="0" name=""/>
        <dsp:cNvSpPr/>
      </dsp:nvSpPr>
      <dsp:spPr>
        <a:xfrm>
          <a:off x="375072" y="176881"/>
          <a:ext cx="429365" cy="429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8E3C6-117E-4FCA-A797-897FE9DB9338}">
      <dsp:nvSpPr>
        <dsp:cNvPr id="0" name=""/>
        <dsp:cNvSpPr/>
      </dsp:nvSpPr>
      <dsp:spPr>
        <a:xfrm>
          <a:off x="1118531" y="21421"/>
          <a:ext cx="1744959" cy="740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RepRap Project: Adrian Bowyer </a:t>
          </a:r>
        </a:p>
      </dsp:txBody>
      <dsp:txXfrm>
        <a:off x="1118531" y="21421"/>
        <a:ext cx="1744959" cy="740285"/>
      </dsp:txXfrm>
    </dsp:sp>
    <dsp:sp modelId="{307027B5-EECF-4148-81CE-4FC89A0DFEBE}">
      <dsp:nvSpPr>
        <dsp:cNvPr id="0" name=""/>
        <dsp:cNvSpPr/>
      </dsp:nvSpPr>
      <dsp:spPr>
        <a:xfrm>
          <a:off x="3167537" y="21421"/>
          <a:ext cx="740285" cy="7402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DC459-F7FA-42FD-8A1A-08D8D4E79138}">
      <dsp:nvSpPr>
        <dsp:cNvPr id="0" name=""/>
        <dsp:cNvSpPr/>
      </dsp:nvSpPr>
      <dsp:spPr>
        <a:xfrm>
          <a:off x="3322997" y="176881"/>
          <a:ext cx="429365" cy="429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792E5-BE1E-47B7-8C2A-E17977568321}">
      <dsp:nvSpPr>
        <dsp:cNvPr id="0" name=""/>
        <dsp:cNvSpPr/>
      </dsp:nvSpPr>
      <dsp:spPr>
        <a:xfrm>
          <a:off x="4066455" y="21421"/>
          <a:ext cx="1744959" cy="740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2005 - A collaborative challenge to create a self-replicating machine!</a:t>
          </a:r>
        </a:p>
      </dsp:txBody>
      <dsp:txXfrm>
        <a:off x="4066455" y="21421"/>
        <a:ext cx="1744959" cy="740285"/>
      </dsp:txXfrm>
    </dsp:sp>
    <dsp:sp modelId="{F4EFC388-133E-4B90-ACE7-28CFD95E4104}">
      <dsp:nvSpPr>
        <dsp:cNvPr id="0" name=""/>
        <dsp:cNvSpPr/>
      </dsp:nvSpPr>
      <dsp:spPr>
        <a:xfrm>
          <a:off x="219612" y="1462125"/>
          <a:ext cx="740285" cy="7402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B1CD8-7D03-4E9B-B311-956620702BE0}">
      <dsp:nvSpPr>
        <dsp:cNvPr id="0" name=""/>
        <dsp:cNvSpPr/>
      </dsp:nvSpPr>
      <dsp:spPr>
        <a:xfrm>
          <a:off x="375072" y="1617585"/>
          <a:ext cx="429365" cy="4293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B6DE2-0B77-4EE4-B9A4-E240943ED9D7}">
      <dsp:nvSpPr>
        <dsp:cNvPr id="0" name=""/>
        <dsp:cNvSpPr/>
      </dsp:nvSpPr>
      <dsp:spPr>
        <a:xfrm>
          <a:off x="1118531" y="1462125"/>
          <a:ext cx="1744959" cy="740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Help Us Neo!</a:t>
          </a:r>
        </a:p>
      </dsp:txBody>
      <dsp:txXfrm>
        <a:off x="1118531" y="1462125"/>
        <a:ext cx="1744959" cy="740285"/>
      </dsp:txXfrm>
    </dsp:sp>
    <dsp:sp modelId="{C0818644-FCCA-479A-9EC2-0800C778D58C}">
      <dsp:nvSpPr>
        <dsp:cNvPr id="0" name=""/>
        <dsp:cNvSpPr/>
      </dsp:nvSpPr>
      <dsp:spPr>
        <a:xfrm>
          <a:off x="3167537" y="1462125"/>
          <a:ext cx="740285" cy="7402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B9F68-6AEB-45E3-884F-06043539B7BE}">
      <dsp:nvSpPr>
        <dsp:cNvPr id="0" name=""/>
        <dsp:cNvSpPr/>
      </dsp:nvSpPr>
      <dsp:spPr>
        <a:xfrm>
          <a:off x="3322997" y="1617585"/>
          <a:ext cx="429365" cy="4293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15D1A-015B-4217-B179-6F01A4251FEC}">
      <dsp:nvSpPr>
        <dsp:cNvPr id="0" name=""/>
        <dsp:cNvSpPr/>
      </dsp:nvSpPr>
      <dsp:spPr>
        <a:xfrm>
          <a:off x="4066455" y="1186598"/>
          <a:ext cx="1744959" cy="12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Using 3D printed parts, other commonly found components, and open-source software a 3D printer printed itself.</a:t>
          </a:r>
        </a:p>
      </dsp:txBody>
      <dsp:txXfrm>
        <a:off x="4066455" y="1186598"/>
        <a:ext cx="1744959" cy="12913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F70361-2C8C-420D-95D1-AF81A14A369A}" type="datetimeFigureOut">
              <a:rPr lang="en-US" smtClean="0"/>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903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0361-2C8C-420D-95D1-AF81A14A369A}" type="datetimeFigureOut">
              <a:rPr lang="en-US" smtClean="0"/>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5638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0361-2C8C-420D-95D1-AF81A14A369A}" type="datetimeFigureOut">
              <a:rPr lang="en-US" smtClean="0"/>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2572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0361-2C8C-420D-95D1-AF81A14A369A}" type="datetimeFigureOut">
              <a:rPr lang="en-US" smtClean="0"/>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30972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F70361-2C8C-420D-95D1-AF81A14A369A}" type="datetimeFigureOut">
              <a:rPr lang="en-US" smtClean="0"/>
              <a:t>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59269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70361-2C8C-420D-95D1-AF81A14A369A}" type="datetimeFigureOut">
              <a:rPr lang="en-US" smtClean="0"/>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72110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70361-2C8C-420D-95D1-AF81A14A369A}" type="datetimeFigureOut">
              <a:rPr lang="en-US" smtClean="0"/>
              <a:t>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65610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70361-2C8C-420D-95D1-AF81A14A369A}" type="datetimeFigureOut">
              <a:rPr lang="en-US" smtClean="0"/>
              <a:t>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9620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0361-2C8C-420D-95D1-AF81A14A369A}" type="datetimeFigureOut">
              <a:rPr lang="en-US" smtClean="0"/>
              <a:t>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15449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22362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09100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0361-2C8C-420D-95D1-AF81A14A369A}" type="datetimeFigureOut">
              <a:rPr lang="en-US" smtClean="0"/>
              <a:t>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15841-153F-4E91-892F-DBB23018E4D6}" type="slidenum">
              <a:rPr lang="en-US" smtClean="0"/>
              <a:t>‹#›</a:t>
            </a:fld>
            <a:endParaRPr lang="en-US"/>
          </a:p>
        </p:txBody>
      </p:sp>
    </p:spTree>
    <p:extLst>
      <p:ext uri="{BB962C8B-B14F-4D97-AF65-F5344CB8AC3E}">
        <p14:creationId xmlns:p14="http://schemas.microsoft.com/office/powerpoint/2010/main" val="318805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Yellow question mark">
            <a:extLst>
              <a:ext uri="{FF2B5EF4-FFF2-40B4-BE49-F238E27FC236}">
                <a16:creationId xmlns:a16="http://schemas.microsoft.com/office/drawing/2014/main" id="{3F44AEEC-08BA-6098-D07C-4784E8B788E5}"/>
              </a:ext>
            </a:extLst>
          </p:cNvPr>
          <p:cNvPicPr>
            <a:picLocks noChangeAspect="1"/>
          </p:cNvPicPr>
          <p:nvPr/>
        </p:nvPicPr>
        <p:blipFill>
          <a:blip r:embed="rId2"/>
          <a:srcRect l="35750" r="801"/>
          <a:stretch/>
        </p:blipFill>
        <p:spPr>
          <a:xfrm>
            <a:off x="0" y="124858"/>
            <a:ext cx="6248400" cy="6857990"/>
          </a:xfrm>
          <a:prstGeom prst="rect">
            <a:avLst/>
          </a:prstGeom>
          <a:solidFill>
            <a:schemeClr val="accent6"/>
          </a:solidFill>
          <a:effectLst>
            <a:softEdge rad="687284"/>
          </a:effectLst>
        </p:spPr>
      </p:pic>
      <p:sp>
        <p:nvSpPr>
          <p:cNvPr id="42" name="Rectangle 4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867400" y="705993"/>
            <a:ext cx="3015533" cy="2819400"/>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000" dirty="0">
                <a:ln>
                  <a:solidFill>
                    <a:schemeClr val="accent1">
                      <a:alpha val="85890"/>
                    </a:schemeClr>
                  </a:solidFill>
                </a:ln>
                <a:solidFill>
                  <a:srgbClr val="FFA82C"/>
                </a:solidFill>
                <a:latin typeface="Aharoni" panose="02010803020104030203" pitchFamily="2" charset="-79"/>
                <a:ea typeface="+mj-ea"/>
                <a:cs typeface="Aharoni" panose="02010803020104030203" pitchFamily="2" charset="-79"/>
              </a:rPr>
              <a:t>What in the</a:t>
            </a:r>
          </a:p>
          <a:p>
            <a:pPr>
              <a:lnSpc>
                <a:spcPct val="90000"/>
              </a:lnSpc>
              <a:spcBef>
                <a:spcPct val="0"/>
              </a:spcBef>
              <a:spcAft>
                <a:spcPts val="600"/>
              </a:spcAft>
            </a:pPr>
            <a:r>
              <a:rPr lang="en-US" sz="4000" dirty="0">
                <a:ln>
                  <a:solidFill>
                    <a:schemeClr val="accent1">
                      <a:alpha val="85890"/>
                    </a:schemeClr>
                  </a:solidFill>
                </a:ln>
                <a:solidFill>
                  <a:srgbClr val="FFA82C"/>
                </a:solidFill>
                <a:latin typeface="Aharoni" panose="02010803020104030203" pitchFamily="2" charset="-79"/>
                <a:ea typeface="+mj-ea"/>
                <a:cs typeface="Aharoni" panose="02010803020104030203" pitchFamily="2" charset="-79"/>
              </a:rPr>
              <a:t>Gudetama</a:t>
            </a:r>
          </a:p>
          <a:p>
            <a:pPr>
              <a:lnSpc>
                <a:spcPct val="90000"/>
              </a:lnSpc>
              <a:spcBef>
                <a:spcPct val="0"/>
              </a:spcBef>
              <a:spcAft>
                <a:spcPts val="600"/>
              </a:spcAft>
            </a:pPr>
            <a:r>
              <a:rPr lang="en-US" sz="4000" dirty="0">
                <a:ln>
                  <a:solidFill>
                    <a:schemeClr val="accent1">
                      <a:alpha val="85890"/>
                    </a:schemeClr>
                  </a:solidFill>
                </a:ln>
                <a:solidFill>
                  <a:srgbClr val="FFA82C"/>
                </a:solidFill>
                <a:latin typeface="Aharoni" panose="02010803020104030203" pitchFamily="2" charset="-79"/>
                <a:ea typeface="+mj-ea"/>
                <a:cs typeface="Aharoni" panose="02010803020104030203" pitchFamily="2" charset="-79"/>
              </a:rPr>
              <a:t>Is </a:t>
            </a:r>
            <a:r>
              <a:rPr lang="en-US" sz="5400" dirty="0">
                <a:ln>
                  <a:solidFill>
                    <a:schemeClr val="accent1">
                      <a:alpha val="85890"/>
                    </a:schemeClr>
                  </a:solidFill>
                </a:ln>
                <a:solidFill>
                  <a:srgbClr val="FFA82C"/>
                </a:solidFill>
                <a:latin typeface="Aharoni" panose="02010803020104030203" pitchFamily="2" charset="-79"/>
                <a:ea typeface="+mj-ea"/>
                <a:cs typeface="Aharoni" panose="02010803020104030203" pitchFamily="2" charset="-79"/>
              </a:rPr>
              <a:t>3</a:t>
            </a:r>
            <a:r>
              <a:rPr lang="en-US" sz="4000" dirty="0">
                <a:ln>
                  <a:solidFill>
                    <a:schemeClr val="accent1">
                      <a:alpha val="85890"/>
                    </a:schemeClr>
                  </a:solidFill>
                </a:ln>
                <a:solidFill>
                  <a:srgbClr val="FFA82C"/>
                </a:solidFill>
                <a:latin typeface="Aharoni" panose="02010803020104030203" pitchFamily="2" charset="-79"/>
                <a:ea typeface="+mj-ea"/>
                <a:cs typeface="Aharoni" panose="02010803020104030203" pitchFamily="2" charset="-79"/>
              </a:rPr>
              <a:t>D Printing!?</a:t>
            </a:r>
          </a:p>
        </p:txBody>
      </p:sp>
    </p:spTree>
    <p:extLst>
      <p:ext uri="{BB962C8B-B14F-4D97-AF65-F5344CB8AC3E}">
        <p14:creationId xmlns:p14="http://schemas.microsoft.com/office/powerpoint/2010/main" val="24173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90743" y="460244"/>
            <a:ext cx="5220021" cy="10426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kern="1200" dirty="0">
                <a:solidFill>
                  <a:srgbClr val="C00000"/>
                </a:solidFill>
                <a:latin typeface="+mj-lt"/>
                <a:ea typeface="+mj-ea"/>
                <a:cs typeface="+mj-cs"/>
              </a:rPr>
              <a:t>Where Did </a:t>
            </a:r>
            <a:r>
              <a:rPr lang="en-US" sz="3100" dirty="0">
                <a:solidFill>
                  <a:srgbClr val="C00000"/>
                </a:solidFill>
                <a:latin typeface="+mj-lt"/>
                <a:ea typeface="+mj-ea"/>
                <a:cs typeface="+mj-cs"/>
              </a:rPr>
              <a:t>T</a:t>
            </a:r>
            <a:r>
              <a:rPr lang="en-US" sz="3100" kern="1200" dirty="0">
                <a:solidFill>
                  <a:srgbClr val="C00000"/>
                </a:solidFill>
                <a:latin typeface="+mj-lt"/>
                <a:ea typeface="+mj-ea"/>
                <a:cs typeface="+mj-cs"/>
              </a:rPr>
              <a:t>his </a:t>
            </a:r>
            <a:r>
              <a:rPr lang="en-US" sz="3100" dirty="0">
                <a:solidFill>
                  <a:srgbClr val="C00000"/>
                </a:solidFill>
                <a:latin typeface="+mj-lt"/>
                <a:ea typeface="+mj-ea"/>
                <a:cs typeface="+mj-cs"/>
              </a:rPr>
              <a:t>C</a:t>
            </a:r>
            <a:r>
              <a:rPr lang="en-US" sz="3100" kern="1200" dirty="0">
                <a:solidFill>
                  <a:srgbClr val="C00000"/>
                </a:solidFill>
                <a:latin typeface="+mj-lt"/>
                <a:ea typeface="+mj-ea"/>
                <a:cs typeface="+mj-cs"/>
              </a:rPr>
              <a:t>ome </a:t>
            </a:r>
            <a:r>
              <a:rPr lang="en-US" sz="3100" dirty="0">
                <a:solidFill>
                  <a:srgbClr val="C00000"/>
                </a:solidFill>
                <a:latin typeface="+mj-lt"/>
                <a:ea typeface="+mj-ea"/>
                <a:cs typeface="+mj-cs"/>
              </a:rPr>
              <a:t>F</a:t>
            </a:r>
            <a:r>
              <a:rPr lang="en-US" sz="3100" kern="1200" dirty="0">
                <a:solidFill>
                  <a:srgbClr val="C00000"/>
                </a:solidFill>
                <a:latin typeface="+mj-lt"/>
                <a:ea typeface="+mj-ea"/>
                <a:cs typeface="+mj-cs"/>
              </a:rPr>
              <a:t>rom?  When Was </a:t>
            </a:r>
            <a:r>
              <a:rPr lang="en-US" sz="3100" dirty="0">
                <a:solidFill>
                  <a:srgbClr val="C00000"/>
                </a:solidFill>
                <a:latin typeface="+mj-lt"/>
                <a:ea typeface="+mj-ea"/>
                <a:cs typeface="+mj-cs"/>
              </a:rPr>
              <a:t>I</a:t>
            </a:r>
            <a:r>
              <a:rPr lang="en-US" sz="3100" kern="1200" dirty="0">
                <a:solidFill>
                  <a:srgbClr val="C00000"/>
                </a:solidFill>
                <a:latin typeface="+mj-lt"/>
                <a:ea typeface="+mj-ea"/>
                <a:cs typeface="+mj-cs"/>
              </a:rPr>
              <a:t>t </a:t>
            </a:r>
            <a:r>
              <a:rPr lang="en-US" sz="3100" dirty="0">
                <a:solidFill>
                  <a:srgbClr val="C00000"/>
                </a:solidFill>
                <a:latin typeface="+mj-lt"/>
                <a:ea typeface="+mj-ea"/>
                <a:cs typeface="+mj-cs"/>
              </a:rPr>
              <a:t>I</a:t>
            </a:r>
            <a:r>
              <a:rPr lang="en-US" sz="3100" kern="1200" dirty="0">
                <a:solidFill>
                  <a:srgbClr val="C00000"/>
                </a:solidFill>
                <a:latin typeface="+mj-lt"/>
                <a:ea typeface="+mj-ea"/>
                <a:cs typeface="+mj-cs"/>
              </a:rPr>
              <a:t>nvented?</a:t>
            </a:r>
          </a:p>
        </p:txBody>
      </p:sp>
      <p:pic>
        <p:nvPicPr>
          <p:cNvPr id="8" name="Picture 7" descr="Brevet_américain_de_la_photosculpture_-_9_août_1864.JPG"/>
          <p:cNvPicPr>
            <a:picLocks noChangeAspect="1"/>
          </p:cNvPicPr>
          <p:nvPr/>
        </p:nvPicPr>
        <p:blipFill>
          <a:blip r:embed="rId2" cstate="print">
            <a:alphaModFix/>
            <a:extLst>
              <a:ext uri="{28A0092B-C50C-407E-A947-70E740481C1C}">
                <a14:useLocalDpi xmlns:a14="http://schemas.microsoft.com/office/drawing/2010/main" val="0"/>
              </a:ext>
            </a:extLst>
          </a:blip>
          <a:srcRect t="4105" r="-5" b="-5"/>
          <a:stretch/>
        </p:blipFill>
        <p:spPr>
          <a:xfrm>
            <a:off x="1519313" y="2092359"/>
            <a:ext cx="3250101" cy="428413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a:scene3d>
            <a:camera prst="orthographicFront">
              <a:rot lat="0" lon="0" rev="16200000"/>
            </a:camera>
            <a:lightRig rig="threePt" dir="t"/>
          </a:scene3d>
        </p:spPr>
      </p:pic>
      <p:pic>
        <p:nvPicPr>
          <p:cNvPr id="6" name="Picture 5" descr="1088.jpg"/>
          <p:cNvPicPr>
            <a:picLocks noChangeAspect="1"/>
          </p:cNvPicPr>
          <p:nvPr/>
        </p:nvPicPr>
        <p:blipFill>
          <a:blip r:embed="rId3" cstate="print">
            <a:alphaModFix/>
            <a:extLst>
              <a:ext uri="{28A0092B-C50C-407E-A947-70E740481C1C}">
                <a14:useLocalDpi xmlns:a14="http://schemas.microsoft.com/office/drawing/2010/main" val="0"/>
              </a:ext>
            </a:extLst>
          </a:blip>
          <a:srcRect l="18717" r="21631" b="2"/>
          <a:stretch/>
        </p:blipFill>
        <p:spPr>
          <a:xfrm>
            <a:off x="228" y="-20320"/>
            <a:ext cx="3569106" cy="3993680"/>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7" name="Picture 6" descr="Referencianumdrums.JPG"/>
          <p:cNvPicPr>
            <a:picLocks noChangeAspect="1"/>
          </p:cNvPicPr>
          <p:nvPr/>
        </p:nvPicPr>
        <p:blipFill>
          <a:blip r:embed="rId4">
            <a:alphaModFix/>
            <a:extLst>
              <a:ext uri="{28A0092B-C50C-407E-A947-70E740481C1C}">
                <a14:useLocalDpi xmlns:a14="http://schemas.microsoft.com/office/drawing/2010/main" val="0"/>
              </a:ext>
            </a:extLst>
          </a:blip>
          <a:srcRect l="29330" r="10534" b="-4"/>
          <a:stretch/>
        </p:blipFill>
        <p:spPr>
          <a:xfrm>
            <a:off x="-77980" y="3862575"/>
            <a:ext cx="2773581" cy="3171022"/>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15" name="Group 14">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0320"/>
            <a:ext cx="3464506" cy="3993680"/>
            <a:chOff x="6642" y="0"/>
            <a:chExt cx="4656944" cy="4026189"/>
          </a:xfrm>
        </p:grpSpPr>
        <p:sp>
          <p:nvSpPr>
            <p:cNvPr id="16" name="Freeform: Shape 15">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44453" y="2543765"/>
            <a:ext cx="2531355" cy="3326212"/>
            <a:chOff x="3414665" y="738154"/>
            <a:chExt cx="5366579" cy="5378461"/>
          </a:xfrm>
          <a:solidFill>
            <a:schemeClr val="bg1">
              <a:alpha val="30000"/>
            </a:schemeClr>
          </a:solidFill>
        </p:grpSpPr>
        <p:sp>
          <p:nvSpPr>
            <p:cNvPr id="22" name="Freeform: Shape 21">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4" name="Freeform: Shape 23">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 y="3757558"/>
            <a:ext cx="2705034" cy="3109922"/>
            <a:chOff x="6642" y="3804226"/>
            <a:chExt cx="3664532" cy="3063253"/>
          </a:xfrm>
        </p:grpSpPr>
        <p:sp>
          <p:nvSpPr>
            <p:cNvPr id="27" name="Freeform: Shape 26">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p:cNvSpPr txBox="1"/>
          <p:nvPr/>
        </p:nvSpPr>
        <p:spPr>
          <a:xfrm>
            <a:off x="4756770" y="1886912"/>
            <a:ext cx="4038715" cy="4014118"/>
          </a:xfrm>
          <a:prstGeom prst="rect">
            <a:avLst/>
          </a:prstGeom>
        </p:spPr>
        <p:txBody>
          <a:bodyPr vert="horz" lIns="91440" tIns="45720" rIns="91440" bIns="45720" rtlCol="0" anchor="ctr">
            <a:normAutofit fontScale="92500"/>
          </a:bodyPr>
          <a:lstStyle/>
          <a:p>
            <a:pPr>
              <a:lnSpc>
                <a:spcPct val="90000"/>
              </a:lnSpc>
              <a:spcAft>
                <a:spcPts val="600"/>
              </a:spcAft>
            </a:pPr>
            <a:r>
              <a:rPr lang="en-US" sz="2400" dirty="0"/>
              <a:t>The “idea” of 3D printing has </a:t>
            </a:r>
          </a:p>
          <a:p>
            <a:pPr>
              <a:lnSpc>
                <a:spcPct val="90000"/>
              </a:lnSpc>
              <a:spcAft>
                <a:spcPts val="600"/>
              </a:spcAft>
            </a:pPr>
            <a:r>
              <a:rPr lang="en-US" sz="2400" dirty="0"/>
              <a:t>existed for centuries, millennia </a:t>
            </a:r>
          </a:p>
          <a:p>
            <a:pPr>
              <a:lnSpc>
                <a:spcPct val="90000"/>
              </a:lnSpc>
              <a:spcAft>
                <a:spcPts val="600"/>
              </a:spcAft>
            </a:pPr>
            <a:r>
              <a:rPr lang="en-US" sz="2400" dirty="0"/>
              <a:t>  maybe.  </a:t>
            </a:r>
          </a:p>
          <a:p>
            <a:pPr>
              <a:lnSpc>
                <a:spcPct val="90000"/>
              </a:lnSpc>
              <a:spcAft>
                <a:spcPts val="600"/>
              </a:spcAft>
            </a:pPr>
            <a:r>
              <a:rPr lang="en-US" sz="2400" dirty="0"/>
              <a:t>         If you look at how 	</a:t>
            </a:r>
          </a:p>
          <a:p>
            <a:pPr>
              <a:lnSpc>
                <a:spcPct val="90000"/>
              </a:lnSpc>
              <a:spcAft>
                <a:spcPts val="600"/>
              </a:spcAft>
            </a:pPr>
            <a:r>
              <a:rPr lang="en-US" sz="2400" dirty="0"/>
              <a:t>           ancient Greeks built 	</a:t>
            </a:r>
          </a:p>
          <a:p>
            <a:pPr>
              <a:lnSpc>
                <a:spcPct val="90000"/>
              </a:lnSpc>
              <a:spcAft>
                <a:spcPts val="600"/>
              </a:spcAft>
            </a:pPr>
            <a:r>
              <a:rPr lang="en-US" sz="2400" dirty="0"/>
              <a:t>            columns or look at 	</a:t>
            </a:r>
          </a:p>
          <a:p>
            <a:pPr>
              <a:lnSpc>
                <a:spcPct val="90000"/>
              </a:lnSpc>
              <a:spcAft>
                <a:spcPts val="600"/>
              </a:spcAft>
            </a:pPr>
            <a:r>
              <a:rPr lang="en-US" sz="2400" dirty="0"/>
              <a:t>            François </a:t>
            </a:r>
            <a:r>
              <a:rPr lang="en-US" sz="2400" dirty="0" err="1"/>
              <a:t>Willème’s</a:t>
            </a:r>
            <a:r>
              <a:rPr lang="en-US" sz="2400" dirty="0"/>
              <a:t> 1806 	</a:t>
            </a:r>
          </a:p>
          <a:p>
            <a:pPr>
              <a:lnSpc>
                <a:spcPct val="90000"/>
              </a:lnSpc>
              <a:spcAft>
                <a:spcPts val="600"/>
              </a:spcAft>
            </a:pPr>
            <a:r>
              <a:rPr lang="en-US" sz="2400" dirty="0"/>
              <a:t>           work on “</a:t>
            </a:r>
            <a:r>
              <a:rPr lang="en-US" sz="2400" dirty="0" err="1"/>
              <a:t>Photosculpture</a:t>
            </a:r>
            <a:r>
              <a:rPr lang="en-US" sz="2400" dirty="0"/>
              <a:t>”      </a:t>
            </a:r>
          </a:p>
          <a:p>
            <a:pPr>
              <a:lnSpc>
                <a:spcPct val="90000"/>
              </a:lnSpc>
              <a:spcAft>
                <a:spcPts val="600"/>
              </a:spcAft>
            </a:pPr>
            <a:r>
              <a:rPr lang="en-US" sz="2400" dirty="0"/>
              <a:t>        you can see the beginnings </a:t>
            </a:r>
          </a:p>
          <a:p>
            <a:pPr>
              <a:lnSpc>
                <a:spcPct val="90000"/>
              </a:lnSpc>
              <a:spcAft>
                <a:spcPts val="600"/>
              </a:spcAft>
            </a:pPr>
            <a:r>
              <a:rPr lang="en-US" sz="2400" dirty="0"/>
              <a:t>   of the idea. </a:t>
            </a:r>
          </a:p>
        </p:txBody>
      </p:sp>
    </p:spTree>
    <p:extLst>
      <p:ext uri="{BB962C8B-B14F-4D97-AF65-F5344CB8AC3E}">
        <p14:creationId xmlns:p14="http://schemas.microsoft.com/office/powerpoint/2010/main" val="900250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276" y="5313463"/>
            <a:ext cx="4761123" cy="1200329"/>
          </a:xfrm>
          <a:prstGeom prst="rect">
            <a:avLst/>
          </a:prstGeom>
        </p:spPr>
        <p:txBody>
          <a:bodyPr wrap="square">
            <a:spAutoFit/>
          </a:bodyPr>
          <a:lstStyle/>
          <a:p>
            <a:r>
              <a:rPr lang="en-US" dirty="0"/>
              <a:t>1984 – Charles “Chuck” Hull of 3D Systems develops first prototype 3D printer.   He called it stereolithography and developed the STL file format widely used today.</a:t>
            </a:r>
          </a:p>
        </p:txBody>
      </p:sp>
      <p:pic>
        <p:nvPicPr>
          <p:cNvPr id="3" name="Picture 2" descr="chuck-hull-lab.jpg"/>
          <p:cNvPicPr>
            <a:picLocks noChangeAspect="1"/>
          </p:cNvPicPr>
          <p:nvPr/>
        </p:nvPicPr>
        <p:blipFill>
          <a:blip r:embed="rId2">
            <a:extLst>
              <a:ext uri="{28A0092B-C50C-407E-A947-70E740481C1C}">
                <a14:useLocalDpi xmlns:a14="http://schemas.microsoft.com/office/drawing/2010/main" val="0"/>
              </a:ext>
            </a:extLst>
          </a:blip>
          <a:srcRect r="9453"/>
          <a:stretch/>
        </p:blipFill>
        <p:spPr>
          <a:xfrm>
            <a:off x="3900276" y="1998830"/>
            <a:ext cx="5243724" cy="3260592"/>
          </a:xfrm>
          <a:prstGeom prst="rect">
            <a:avLst/>
          </a:prstGeom>
        </p:spPr>
      </p:pic>
      <p:sp>
        <p:nvSpPr>
          <p:cNvPr id="4" name="Rectangle 3"/>
          <p:cNvSpPr/>
          <p:nvPr/>
        </p:nvSpPr>
        <p:spPr>
          <a:xfrm>
            <a:off x="4591280" y="790587"/>
            <a:ext cx="3868947" cy="1242916"/>
          </a:xfrm>
          <a:prstGeom prst="rect">
            <a:avLst/>
          </a:prstGeom>
        </p:spPr>
        <p:txBody>
          <a:bodyPr wrap="square">
            <a:spAutoFit/>
          </a:bodyPr>
          <a:lstStyle/>
          <a:p>
            <a:r>
              <a:rPr lang="en-US" dirty="0"/>
              <a:t>1981 - Hideo Kodama of Nagoya Municipal Industrial Research Institute in Japan was first to publish paper outlining a working 3D printer.</a:t>
            </a:r>
          </a:p>
        </p:txBody>
      </p:sp>
      <p:sp>
        <p:nvSpPr>
          <p:cNvPr id="5" name="TextBox 4"/>
          <p:cNvSpPr txBox="1"/>
          <p:nvPr/>
        </p:nvSpPr>
        <p:spPr>
          <a:xfrm>
            <a:off x="304800" y="118256"/>
            <a:ext cx="4682836" cy="1077218"/>
          </a:xfrm>
          <a:prstGeom prst="rect">
            <a:avLst/>
          </a:prstGeom>
          <a:noFill/>
        </p:spPr>
        <p:txBody>
          <a:bodyPr wrap="square" rtlCol="0">
            <a:spAutoFit/>
          </a:bodyPr>
          <a:lstStyle/>
          <a:p>
            <a:r>
              <a:rPr lang="en-US" sz="3200" dirty="0">
                <a:solidFill>
                  <a:schemeClr val="accent2">
                    <a:lumMod val="75000"/>
                  </a:schemeClr>
                </a:solidFill>
                <a:latin typeface="Adobe Gothic Std B" pitchFamily="34" charset="-128"/>
                <a:ea typeface="Adobe Gothic Std B" pitchFamily="34" charset="-128"/>
              </a:rPr>
              <a:t>Origin Story - Heroes</a:t>
            </a:r>
          </a:p>
          <a:p>
            <a:endParaRPr lang="en-US" sz="3200" dirty="0"/>
          </a:p>
        </p:txBody>
      </p:sp>
      <p:sp>
        <p:nvSpPr>
          <p:cNvPr id="6" name="TextBox 5"/>
          <p:cNvSpPr txBox="1"/>
          <p:nvPr/>
        </p:nvSpPr>
        <p:spPr>
          <a:xfrm>
            <a:off x="381000" y="4345229"/>
            <a:ext cx="3352800" cy="2354491"/>
          </a:xfrm>
          <a:prstGeom prst="rect">
            <a:avLst/>
          </a:prstGeom>
          <a:noFill/>
        </p:spPr>
        <p:txBody>
          <a:bodyPr wrap="square" rtlCol="0">
            <a:spAutoFit/>
          </a:bodyPr>
          <a:lstStyle/>
          <a:p>
            <a:r>
              <a:rPr lang="en-US" sz="1600" dirty="0"/>
              <a:t>3D printing or “rapid prototyping” is used in manufacturing to create models and prototypes quickly.  Although traditional manufacturing processes, like injection molding, are cheaper per unit they are expensive and time consuming to setup (called “tooling”) and so a quick alternative was needed.</a:t>
            </a:r>
          </a:p>
        </p:txBody>
      </p:sp>
      <p:pic>
        <p:nvPicPr>
          <p:cNvPr id="1026" name="Picture 2">
            <a:extLst>
              <a:ext uri="{FF2B5EF4-FFF2-40B4-BE49-F238E27FC236}">
                <a16:creationId xmlns:a16="http://schemas.microsoft.com/office/drawing/2014/main" id="{2083BFF1-FD72-8FF4-20AA-C149D45488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0" r="17722"/>
          <a:stretch/>
        </p:blipFill>
        <p:spPr bwMode="auto">
          <a:xfrm>
            <a:off x="474452" y="892234"/>
            <a:ext cx="4097548" cy="342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9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104377"/>
            <a:ext cx="8255795" cy="1077218"/>
          </a:xfrm>
          <a:prstGeom prst="rect">
            <a:avLst/>
          </a:prstGeom>
          <a:noFill/>
        </p:spPr>
        <p:txBody>
          <a:bodyPr wrap="none" rtlCol="0">
            <a:spAutoFit/>
          </a:bodyPr>
          <a:lstStyle/>
          <a:p>
            <a:r>
              <a:rPr lang="en-US" sz="3200" dirty="0">
                <a:solidFill>
                  <a:schemeClr val="accent2">
                    <a:lumMod val="75000"/>
                  </a:schemeClr>
                </a:solidFill>
                <a:latin typeface="Adobe Gothic Std B" pitchFamily="34" charset="-128"/>
                <a:ea typeface="Adobe Gothic Std B" pitchFamily="34" charset="-128"/>
              </a:rPr>
              <a:t>Why am I hearing so much about this now?</a:t>
            </a:r>
          </a:p>
          <a:p>
            <a:endParaRPr lang="en-US" sz="3200" dirty="0"/>
          </a:p>
        </p:txBody>
      </p:sp>
      <p:pic>
        <p:nvPicPr>
          <p:cNvPr id="4" name="Picture 3" descr="Reprap_Darw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2028" y="838200"/>
            <a:ext cx="2581598" cy="3225821"/>
          </a:xfrm>
          <a:prstGeom prst="rect">
            <a:avLst/>
          </a:prstGeom>
        </p:spPr>
      </p:pic>
      <p:pic>
        <p:nvPicPr>
          <p:cNvPr id="5" name="Picture 4" descr="First_replic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799" y="3829047"/>
            <a:ext cx="5287205" cy="2508118"/>
          </a:xfrm>
          <a:prstGeom prst="rect">
            <a:avLst/>
          </a:prstGeom>
        </p:spPr>
      </p:pic>
      <p:sp>
        <p:nvSpPr>
          <p:cNvPr id="6" name="TextBox 5"/>
          <p:cNvSpPr txBox="1"/>
          <p:nvPr/>
        </p:nvSpPr>
        <p:spPr>
          <a:xfrm>
            <a:off x="228600" y="3474843"/>
            <a:ext cx="3265485" cy="2862322"/>
          </a:xfrm>
          <a:prstGeom prst="rect">
            <a:avLst/>
          </a:prstGeom>
          <a:noFill/>
        </p:spPr>
        <p:txBody>
          <a:bodyPr wrap="square" rtlCol="0">
            <a:spAutoFit/>
          </a:bodyPr>
          <a:lstStyle/>
          <a:p>
            <a:r>
              <a:rPr lang="en-US" dirty="0"/>
              <a:t>Up until this point 3D printing was very expensive and, for the most part, available only to the manufacturing industry.</a:t>
            </a:r>
          </a:p>
          <a:p>
            <a:endParaRPr lang="en-US" dirty="0"/>
          </a:p>
          <a:p>
            <a:r>
              <a:rPr lang="en-US" dirty="0"/>
              <a:t>Beside the RepRap project what else made it more available?</a:t>
            </a:r>
          </a:p>
          <a:p>
            <a:r>
              <a:rPr lang="en-US" dirty="0"/>
              <a:t>-cheaper tech</a:t>
            </a:r>
          </a:p>
          <a:p>
            <a:r>
              <a:rPr lang="en-US" dirty="0"/>
              <a:t>-patent expiration</a:t>
            </a:r>
          </a:p>
          <a:p>
            <a:r>
              <a:rPr lang="en-US" dirty="0"/>
              <a:t>-open source software</a:t>
            </a:r>
          </a:p>
        </p:txBody>
      </p:sp>
      <p:graphicFrame>
        <p:nvGraphicFramePr>
          <p:cNvPr id="14" name="TextBox 2">
            <a:extLst>
              <a:ext uri="{FF2B5EF4-FFF2-40B4-BE49-F238E27FC236}">
                <a16:creationId xmlns:a16="http://schemas.microsoft.com/office/drawing/2014/main" id="{455783B0-D5D7-71BC-9459-8F7FF00242B3}"/>
              </a:ext>
            </a:extLst>
          </p:cNvPr>
          <p:cNvGraphicFramePr/>
          <p:nvPr>
            <p:extLst>
              <p:ext uri="{D42A27DB-BD31-4B8C-83A1-F6EECF244321}">
                <p14:modId xmlns:p14="http://schemas.microsoft.com/office/powerpoint/2010/main" val="2956097890"/>
              </p:ext>
            </p:extLst>
          </p:nvPr>
        </p:nvGraphicFramePr>
        <p:xfrm>
          <a:off x="150373" y="975483"/>
          <a:ext cx="6031028" cy="2499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842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2_PRESS_15x10_low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52" y="508306"/>
            <a:ext cx="7620000" cy="5080000"/>
          </a:xfrm>
          <a:prstGeom prst="rect">
            <a:avLst/>
          </a:prstGeom>
        </p:spPr>
      </p:pic>
      <p:sp>
        <p:nvSpPr>
          <p:cNvPr id="3" name="TextBox 2"/>
          <p:cNvSpPr txBox="1"/>
          <p:nvPr/>
        </p:nvSpPr>
        <p:spPr>
          <a:xfrm>
            <a:off x="833252" y="5588306"/>
            <a:ext cx="8001000" cy="461665"/>
          </a:xfrm>
          <a:prstGeom prst="rect">
            <a:avLst/>
          </a:prstGeom>
          <a:noFill/>
        </p:spPr>
        <p:txBody>
          <a:bodyPr wrap="square" rtlCol="0">
            <a:spAutoFit/>
          </a:bodyPr>
          <a:lstStyle/>
          <a:p>
            <a:r>
              <a:rPr lang="en-US" sz="2400" dirty="0">
                <a:solidFill>
                  <a:schemeClr val="accent2">
                    <a:lumMod val="75000"/>
                  </a:schemeClr>
                </a:solidFill>
                <a:latin typeface="Adobe Gothic Std B" pitchFamily="34" charset="-128"/>
                <a:ea typeface="Adobe Gothic Std B" pitchFamily="34" charset="-128"/>
              </a:rPr>
              <a:t>2009 -Yeah Makerbot!!!  3D Printers for Everyone!!</a:t>
            </a:r>
          </a:p>
        </p:txBody>
      </p:sp>
      <p:sp>
        <p:nvSpPr>
          <p:cNvPr id="4" name="TextBox 3"/>
          <p:cNvSpPr txBox="1"/>
          <p:nvPr/>
        </p:nvSpPr>
        <p:spPr>
          <a:xfrm>
            <a:off x="833252" y="6049971"/>
            <a:ext cx="8001000" cy="381000"/>
          </a:xfrm>
          <a:prstGeom prst="rect">
            <a:avLst/>
          </a:prstGeom>
          <a:noFill/>
        </p:spPr>
        <p:txBody>
          <a:bodyPr wrap="square" rtlCol="0">
            <a:spAutoFit/>
          </a:bodyPr>
          <a:lstStyle/>
          <a:p>
            <a:r>
              <a:rPr lang="en-US" dirty="0"/>
              <a:t>Building on knowledge gained from the </a:t>
            </a:r>
            <a:r>
              <a:rPr lang="en-US" dirty="0" err="1"/>
              <a:t>RepRap</a:t>
            </a:r>
            <a:r>
              <a:rPr lang="en-US" dirty="0"/>
              <a:t> Project.</a:t>
            </a:r>
          </a:p>
        </p:txBody>
      </p:sp>
    </p:spTree>
    <p:extLst>
      <p:ext uri="{BB962C8B-B14F-4D97-AF65-F5344CB8AC3E}">
        <p14:creationId xmlns:p14="http://schemas.microsoft.com/office/powerpoint/2010/main" val="243420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847" y="1524000"/>
            <a:ext cx="2896854"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Variations of 3D Printing Technology</a:t>
            </a:r>
          </a:p>
          <a:p>
            <a:pPr>
              <a:lnSpc>
                <a:spcPct val="90000"/>
              </a:lnSpc>
              <a:spcBef>
                <a:spcPct val="0"/>
              </a:spcBef>
              <a:spcAft>
                <a:spcPts val="600"/>
              </a:spcAft>
            </a:pPr>
            <a:endParaRPr lang="en-US" sz="4400" kern="1200" dirty="0">
              <a:solidFill>
                <a:srgbClr val="FFFFFF"/>
              </a:solidFill>
              <a:latin typeface="+mj-lt"/>
              <a:ea typeface="+mj-ea"/>
              <a:cs typeface="+mj-cs"/>
            </a:endParaRPr>
          </a:p>
          <a:p>
            <a:pPr>
              <a:lnSpc>
                <a:spcPct val="90000"/>
              </a:lnSpc>
              <a:spcBef>
                <a:spcPct val="0"/>
              </a:spcBef>
              <a:spcAft>
                <a:spcPts val="600"/>
              </a:spcAft>
            </a:pPr>
            <a:endParaRPr lang="en-US" sz="44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3276600" y="636190"/>
            <a:ext cx="5179868" cy="5585619"/>
          </a:xfrm>
          <a:prstGeom prst="rect">
            <a:avLst/>
          </a:prstGeom>
        </p:spPr>
        <p:txBody>
          <a:bodyPr vert="horz" lIns="91440" tIns="45720" rIns="91440" bIns="45720" rtlCol="0" anchor="ctr">
            <a:normAutofit/>
          </a:bodyPr>
          <a:lstStyle/>
          <a:p>
            <a:pPr>
              <a:lnSpc>
                <a:spcPct val="90000"/>
              </a:lnSpc>
              <a:spcAft>
                <a:spcPts val="600"/>
              </a:spcAft>
            </a:pPr>
            <a:r>
              <a:rPr lang="en-US" sz="2000" b="1" dirty="0"/>
              <a:t>SLA – Stereolithography </a:t>
            </a:r>
            <a:r>
              <a:rPr lang="en-US" sz="2000" dirty="0"/>
              <a:t>UV light used to cure (harden) photosensitive resins or “photopolymers.”</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FDM, FFF, PJP – Fused Deposition Modeling, Fused Filament Fabrication, Plastic Jet Printing </a:t>
            </a:r>
            <a:r>
              <a:rPr lang="en-US" sz="2000" dirty="0"/>
              <a:t>Melted plastic filament pushed through a nozzle or “extruder.”  Common plastics are ABS (acrylonitrile butadiene styrene, Legos) and PLA (polylactic acid, a bioplastic and the kind we will use in this course)</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SLS - Selective Laser Sintering </a:t>
            </a:r>
            <a:r>
              <a:rPr lang="en-US" sz="2000" dirty="0"/>
              <a:t>Powered Bed is most common,</a:t>
            </a:r>
            <a:r>
              <a:rPr lang="en-US" sz="2000" b="1" dirty="0"/>
              <a:t> </a:t>
            </a:r>
            <a:r>
              <a:rPr lang="en-US" sz="2000" dirty="0"/>
              <a:t>a granular bed of materials are selectively fused together by a laser. Various materials - metal alloys, metal powders, thermoplastics, and ceramic powders are available.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75451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1plus-hero-mod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5" y="420077"/>
            <a:ext cx="4213698" cy="2902292"/>
          </a:xfrm>
          <a:prstGeom prst="rect">
            <a:avLst/>
          </a:prstGeom>
        </p:spPr>
      </p:pic>
      <p:sp>
        <p:nvSpPr>
          <p:cNvPr id="2" name="TextBox 1"/>
          <p:cNvSpPr txBox="1"/>
          <p:nvPr/>
        </p:nvSpPr>
        <p:spPr>
          <a:xfrm>
            <a:off x="522177" y="420077"/>
            <a:ext cx="2972289" cy="400110"/>
          </a:xfrm>
          <a:prstGeom prst="rect">
            <a:avLst/>
          </a:prstGeom>
          <a:noFill/>
        </p:spPr>
        <p:txBody>
          <a:bodyPr wrap="none" rtlCol="0">
            <a:spAutoFit/>
          </a:bodyPr>
          <a:lstStyle/>
          <a:p>
            <a:r>
              <a:rPr lang="en-US" sz="2000" dirty="0">
                <a:solidFill>
                  <a:schemeClr val="accent2">
                    <a:lumMod val="75000"/>
                  </a:schemeClr>
                </a:solidFill>
                <a:latin typeface="Adobe Gothic Std B" pitchFamily="34" charset="-128"/>
                <a:ea typeface="Adobe Gothic Std B" pitchFamily="34" charset="-128"/>
              </a:rPr>
              <a:t>STL - Stereolithography</a:t>
            </a:r>
            <a:endParaRPr lang="en-US" sz="2000" dirty="0"/>
          </a:p>
        </p:txBody>
      </p:sp>
      <p:sp>
        <p:nvSpPr>
          <p:cNvPr id="6" name="TextBox 5">
            <a:extLst>
              <a:ext uri="{FF2B5EF4-FFF2-40B4-BE49-F238E27FC236}">
                <a16:creationId xmlns:a16="http://schemas.microsoft.com/office/drawing/2014/main" id="{C6881727-B86F-4048-7F07-30991BC0F40E}"/>
              </a:ext>
            </a:extLst>
          </p:cNvPr>
          <p:cNvSpPr txBox="1"/>
          <p:nvPr/>
        </p:nvSpPr>
        <p:spPr>
          <a:xfrm>
            <a:off x="914400" y="3810000"/>
            <a:ext cx="1369245" cy="1323439"/>
          </a:xfrm>
          <a:prstGeom prst="rect">
            <a:avLst/>
          </a:prstGeom>
          <a:noFill/>
        </p:spPr>
        <p:txBody>
          <a:bodyPr wrap="square" rtlCol="0">
            <a:spAutoFit/>
          </a:bodyPr>
          <a:lstStyle/>
          <a:p>
            <a:r>
              <a:rPr lang="en-US" sz="2000" dirty="0">
                <a:solidFill>
                  <a:schemeClr val="accent2">
                    <a:lumMod val="75000"/>
                  </a:schemeClr>
                </a:solidFill>
                <a:latin typeface="Adobe Gothic Std B" pitchFamily="34" charset="-128"/>
                <a:ea typeface="Adobe Gothic Std B" pitchFamily="34" charset="-128"/>
              </a:rPr>
              <a:t>SLS - Selective Laser</a:t>
            </a:r>
          </a:p>
          <a:p>
            <a:r>
              <a:rPr lang="en-US" sz="2000" dirty="0">
                <a:solidFill>
                  <a:schemeClr val="accent2">
                    <a:lumMod val="75000"/>
                  </a:schemeClr>
                </a:solidFill>
                <a:latin typeface="Adobe Gothic Std B" pitchFamily="34" charset="-128"/>
                <a:ea typeface="Adobe Gothic Std B" pitchFamily="34" charset="-128"/>
              </a:rPr>
              <a:t>Sintering</a:t>
            </a:r>
            <a:endParaRPr lang="en-US" sz="2000" dirty="0"/>
          </a:p>
        </p:txBody>
      </p:sp>
      <p:pic>
        <p:nvPicPr>
          <p:cNvPr id="2050" name="Picture 2">
            <a:extLst>
              <a:ext uri="{FF2B5EF4-FFF2-40B4-BE49-F238E27FC236}">
                <a16:creationId xmlns:a16="http://schemas.microsoft.com/office/drawing/2014/main" id="{FA5CE7C7-E561-1586-1CD5-37DEEF9E9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r="32500"/>
          <a:stretch/>
        </p:blipFill>
        <p:spPr bwMode="auto">
          <a:xfrm>
            <a:off x="6150359" y="395289"/>
            <a:ext cx="2645453" cy="5807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A97743-C665-E00E-8ED0-078E35EAD564}"/>
              </a:ext>
            </a:extLst>
          </p:cNvPr>
          <p:cNvSpPr txBox="1"/>
          <p:nvPr/>
        </p:nvSpPr>
        <p:spPr>
          <a:xfrm>
            <a:off x="5053580" y="547784"/>
            <a:ext cx="1945142" cy="1323439"/>
          </a:xfrm>
          <a:prstGeom prst="rect">
            <a:avLst/>
          </a:prstGeom>
          <a:noFill/>
        </p:spPr>
        <p:txBody>
          <a:bodyPr wrap="square" rtlCol="0">
            <a:spAutoFit/>
          </a:bodyPr>
          <a:lstStyle/>
          <a:p>
            <a:r>
              <a:rPr lang="en-US" sz="2000" dirty="0">
                <a:solidFill>
                  <a:schemeClr val="accent2">
                    <a:lumMod val="75000"/>
                  </a:schemeClr>
                </a:solidFill>
                <a:latin typeface="Adobe Gothic Std B" pitchFamily="34" charset="-128"/>
                <a:ea typeface="Adobe Gothic Std B" pitchFamily="34" charset="-128"/>
              </a:rPr>
              <a:t>FDM - Fused Deposition Modeling</a:t>
            </a:r>
            <a:endParaRPr lang="en-US" sz="2000" dirty="0"/>
          </a:p>
          <a:p>
            <a:endParaRPr lang="en-US" sz="2000" dirty="0"/>
          </a:p>
        </p:txBody>
      </p:sp>
      <p:pic>
        <p:nvPicPr>
          <p:cNvPr id="2052" name="Picture 4">
            <a:extLst>
              <a:ext uri="{FF2B5EF4-FFF2-40B4-BE49-F238E27FC236}">
                <a16:creationId xmlns:a16="http://schemas.microsoft.com/office/drawing/2014/main" id="{88110BD2-1EC2-4FD3-806C-A9FC35E2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449" y="3415229"/>
            <a:ext cx="4231029" cy="317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22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11967"/>
            <a:ext cx="3967162" cy="42554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43200"/>
            <a:ext cx="4191540" cy="3139609"/>
          </a:xfrm>
          <a:prstGeom prst="rect">
            <a:avLst/>
          </a:prstGeom>
        </p:spPr>
      </p:pic>
      <p:sp>
        <p:nvSpPr>
          <p:cNvPr id="4" name="TextBox 3"/>
          <p:cNvSpPr txBox="1"/>
          <p:nvPr/>
        </p:nvSpPr>
        <p:spPr>
          <a:xfrm>
            <a:off x="609600" y="457200"/>
            <a:ext cx="1053416" cy="1569660"/>
          </a:xfrm>
          <a:prstGeom prst="rect">
            <a:avLst/>
          </a:prstGeom>
          <a:noFill/>
        </p:spPr>
        <p:txBody>
          <a:bodyPr wrap="none" rtlCol="0">
            <a:spAutoFit/>
          </a:bodyPr>
          <a:lstStyle/>
          <a:p>
            <a:r>
              <a:rPr lang="en-US" sz="3200" dirty="0">
                <a:solidFill>
                  <a:schemeClr val="accent2">
                    <a:lumMod val="75000"/>
                  </a:schemeClr>
                </a:solidFill>
                <a:latin typeface="Adobe Gothic Std B" pitchFamily="34" charset="-128"/>
                <a:ea typeface="Adobe Gothic Std B" pitchFamily="34" charset="-128"/>
              </a:rPr>
              <a:t>FDM</a:t>
            </a:r>
          </a:p>
          <a:p>
            <a:endParaRPr lang="en-US" sz="3200" dirty="0"/>
          </a:p>
          <a:p>
            <a:endParaRPr lang="en-US" sz="3200" dirty="0"/>
          </a:p>
        </p:txBody>
      </p:sp>
    </p:spTree>
    <p:extLst>
      <p:ext uri="{BB962C8B-B14F-4D97-AF65-F5344CB8AC3E}">
        <p14:creationId xmlns:p14="http://schemas.microsoft.com/office/powerpoint/2010/main" val="350834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295400"/>
            <a:ext cx="6985000" cy="4267200"/>
          </a:xfrm>
          <a:prstGeom prst="rect">
            <a:avLst/>
          </a:prstGeom>
        </p:spPr>
      </p:pic>
    </p:spTree>
    <p:extLst>
      <p:ext uri="{BB962C8B-B14F-4D97-AF65-F5344CB8AC3E}">
        <p14:creationId xmlns:p14="http://schemas.microsoft.com/office/powerpoint/2010/main" val="412076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7315200" cy="584776"/>
          </a:xfrm>
          <a:prstGeom prst="rect">
            <a:avLst/>
          </a:prstGeom>
          <a:noFill/>
        </p:spPr>
        <p:txBody>
          <a:bodyPr wrap="square" rtlCol="0">
            <a:spAutoFit/>
          </a:bodyPr>
          <a:lstStyle/>
          <a:p>
            <a:r>
              <a:rPr lang="en-US" sz="3200" dirty="0">
                <a:solidFill>
                  <a:schemeClr val="accent2">
                    <a:lumMod val="75000"/>
                  </a:schemeClr>
                </a:solidFill>
                <a:latin typeface="Adobe Gothic Std B" pitchFamily="34" charset="-128"/>
                <a:ea typeface="Adobe Gothic Std B" pitchFamily="34" charset="-128"/>
              </a:rPr>
              <a:t>Creating 3D Models</a:t>
            </a:r>
            <a:endParaRPr lang="en-US" sz="3200" dirty="0"/>
          </a:p>
        </p:txBody>
      </p:sp>
      <p:sp>
        <p:nvSpPr>
          <p:cNvPr id="3" name="TextBox 2"/>
          <p:cNvSpPr txBox="1"/>
          <p:nvPr/>
        </p:nvSpPr>
        <p:spPr>
          <a:xfrm>
            <a:off x="810360" y="3275110"/>
            <a:ext cx="2618639" cy="1938992"/>
          </a:xfrm>
          <a:prstGeom prst="rect">
            <a:avLst/>
          </a:prstGeom>
          <a:noFill/>
        </p:spPr>
        <p:txBody>
          <a:bodyPr wrap="square" rtlCol="0">
            <a:spAutoFit/>
          </a:bodyPr>
          <a:lstStyle/>
          <a:p>
            <a:r>
              <a:rPr lang="en-US" sz="2400" b="1" dirty="0"/>
              <a:t>Solid Modelers:</a:t>
            </a:r>
          </a:p>
          <a:p>
            <a:r>
              <a:rPr lang="en-US" sz="2400" dirty="0"/>
              <a:t>AutoCAD</a:t>
            </a:r>
          </a:p>
          <a:p>
            <a:r>
              <a:rPr lang="en-US" sz="2400" dirty="0"/>
              <a:t>Fusion 360</a:t>
            </a:r>
          </a:p>
          <a:p>
            <a:r>
              <a:rPr lang="en-US" sz="2400" dirty="0"/>
              <a:t>Sketch Up</a:t>
            </a:r>
          </a:p>
          <a:p>
            <a:r>
              <a:rPr lang="en-US" sz="2400" dirty="0"/>
              <a:t>TinkerCAD</a:t>
            </a:r>
          </a:p>
        </p:txBody>
      </p:sp>
      <p:sp>
        <p:nvSpPr>
          <p:cNvPr id="4" name="TextBox 3"/>
          <p:cNvSpPr txBox="1"/>
          <p:nvPr/>
        </p:nvSpPr>
        <p:spPr>
          <a:xfrm>
            <a:off x="429455" y="938480"/>
            <a:ext cx="8285089" cy="461665"/>
          </a:xfrm>
          <a:prstGeom prst="rect">
            <a:avLst/>
          </a:prstGeom>
          <a:noFill/>
        </p:spPr>
        <p:txBody>
          <a:bodyPr wrap="none" rtlCol="0">
            <a:spAutoFit/>
          </a:bodyPr>
          <a:lstStyle/>
          <a:p>
            <a:r>
              <a:rPr lang="en-US" sz="2400" b="1" dirty="0">
                <a:solidFill>
                  <a:srgbClr val="953735"/>
                </a:solidFill>
              </a:rPr>
              <a:t>CAD/CAM – Computer Aided Design/Computer Aided Modeling</a:t>
            </a:r>
          </a:p>
        </p:txBody>
      </p:sp>
      <p:sp>
        <p:nvSpPr>
          <p:cNvPr id="5" name="TextBox 4"/>
          <p:cNvSpPr txBox="1"/>
          <p:nvPr/>
        </p:nvSpPr>
        <p:spPr>
          <a:xfrm>
            <a:off x="561145" y="1470714"/>
            <a:ext cx="8153399" cy="1631216"/>
          </a:xfrm>
          <a:prstGeom prst="rect">
            <a:avLst/>
          </a:prstGeom>
          <a:noFill/>
        </p:spPr>
        <p:txBody>
          <a:bodyPr wrap="square" rtlCol="0">
            <a:spAutoFit/>
          </a:bodyPr>
          <a:lstStyle/>
          <a:p>
            <a:r>
              <a:rPr lang="en-US" sz="2000" b="1" dirty="0"/>
              <a:t>Solids vs. Meshes - </a:t>
            </a:r>
            <a:r>
              <a:rPr lang="en-US" sz="2000" dirty="0"/>
              <a:t>modeling in solids is advantageous for 3D printing</a:t>
            </a:r>
          </a:p>
          <a:p>
            <a:r>
              <a:rPr lang="en-US" sz="2000" dirty="0"/>
              <a:t>since models will more likely be manifold (no holes). Mesh modeling is more common in animation and game design.</a:t>
            </a:r>
          </a:p>
          <a:p>
            <a:endParaRPr lang="en-US" sz="2000" dirty="0"/>
          </a:p>
          <a:p>
            <a:r>
              <a:rPr lang="en-US" sz="2000" dirty="0"/>
              <a:t>All models become meshes when saved for 3D printing.</a:t>
            </a:r>
          </a:p>
        </p:txBody>
      </p:sp>
      <p:sp>
        <p:nvSpPr>
          <p:cNvPr id="6" name="Rectangle 5"/>
          <p:cNvSpPr/>
          <p:nvPr/>
        </p:nvSpPr>
        <p:spPr>
          <a:xfrm>
            <a:off x="3048000" y="3299897"/>
            <a:ext cx="2618638" cy="1569660"/>
          </a:xfrm>
          <a:prstGeom prst="rect">
            <a:avLst/>
          </a:prstGeom>
        </p:spPr>
        <p:txBody>
          <a:bodyPr wrap="square">
            <a:spAutoFit/>
          </a:bodyPr>
          <a:lstStyle/>
          <a:p>
            <a:r>
              <a:rPr lang="en-US" sz="2400" b="1" dirty="0"/>
              <a:t>Mesh Modelers:</a:t>
            </a:r>
          </a:p>
          <a:p>
            <a:r>
              <a:rPr lang="en-US" sz="2400" dirty="0"/>
              <a:t>Blender</a:t>
            </a:r>
          </a:p>
          <a:p>
            <a:r>
              <a:rPr lang="en-US" sz="2400" dirty="0"/>
              <a:t>Rhyno</a:t>
            </a:r>
          </a:p>
          <a:p>
            <a:r>
              <a:rPr lang="en-US" sz="2400" dirty="0"/>
              <a:t>Z Brush</a:t>
            </a:r>
          </a:p>
        </p:txBody>
      </p:sp>
      <p:sp>
        <p:nvSpPr>
          <p:cNvPr id="7" name="TextBox 6"/>
          <p:cNvSpPr txBox="1"/>
          <p:nvPr/>
        </p:nvSpPr>
        <p:spPr>
          <a:xfrm>
            <a:off x="607513" y="5363412"/>
            <a:ext cx="7928971" cy="830997"/>
          </a:xfrm>
          <a:prstGeom prst="rect">
            <a:avLst/>
          </a:prstGeom>
          <a:noFill/>
        </p:spPr>
        <p:txBody>
          <a:bodyPr wrap="square" rtlCol="0">
            <a:spAutoFit/>
          </a:bodyPr>
          <a:lstStyle/>
          <a:p>
            <a:r>
              <a:rPr lang="en-US" sz="2400" b="1" dirty="0"/>
              <a:t>Parametric Modelers: </a:t>
            </a:r>
            <a:r>
              <a:rPr lang="en-US" sz="2400" dirty="0"/>
              <a:t>using a set of mathematical rules to define an object </a:t>
            </a:r>
          </a:p>
        </p:txBody>
      </p:sp>
    </p:spTree>
    <p:extLst>
      <p:ext uri="{BB962C8B-B14F-4D97-AF65-F5344CB8AC3E}">
        <p14:creationId xmlns:p14="http://schemas.microsoft.com/office/powerpoint/2010/main" val="344572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2MOJ91HIGILLKH.LARGE.jpg"/>
          <p:cNvPicPr>
            <a:picLocks noChangeAspect="1"/>
          </p:cNvPicPr>
          <p:nvPr/>
        </p:nvPicPr>
        <p:blipFill>
          <a:blip r:embed="rId2">
            <a:extLst>
              <a:ext uri="{28A0092B-C50C-407E-A947-70E740481C1C}">
                <a14:useLocalDpi xmlns:a14="http://schemas.microsoft.com/office/drawing/2010/main" val="0"/>
              </a:ext>
            </a:extLst>
          </a:blip>
          <a:srcRect l="16076" r="11424"/>
          <a:stretch/>
        </p:blipFill>
        <p:spPr>
          <a:xfrm>
            <a:off x="0" y="0"/>
            <a:ext cx="6629399"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567685" y="533395"/>
            <a:ext cx="2133600" cy="2895600"/>
          </a:xfrm>
          <a:prstGeom prst="rect">
            <a:avLst/>
          </a:prstGeom>
        </p:spPr>
        <p:txBody>
          <a:bodyPr vert="horz" lIns="91440" tIns="45720" rIns="91440" bIns="45720" rtlCol="0">
            <a:normAutofit/>
          </a:bodyPr>
          <a:lstStyle/>
          <a:p>
            <a:pPr>
              <a:lnSpc>
                <a:spcPct val="90000"/>
              </a:lnSpc>
              <a:spcAft>
                <a:spcPts val="600"/>
              </a:spcAft>
            </a:pPr>
            <a:r>
              <a:rPr lang="en-US" sz="3600" b="1" dirty="0">
                <a:solidFill>
                  <a:srgbClr val="C00000"/>
                </a:solidFill>
              </a:rPr>
              <a:t>Mesh: </a:t>
            </a:r>
            <a:r>
              <a:rPr lang="en-US" sz="3600" dirty="0"/>
              <a:t>made up of points, vertices, and faces.</a:t>
            </a:r>
          </a:p>
        </p:txBody>
      </p:sp>
    </p:spTree>
    <p:extLst>
      <p:ext uri="{BB962C8B-B14F-4D97-AF65-F5344CB8AC3E}">
        <p14:creationId xmlns:p14="http://schemas.microsoft.com/office/powerpoint/2010/main" val="39736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0" fill="hold"/>
                                        <p:tgtEl>
                                          <p:spTgt spid="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2148"/>
          <a:stretch/>
        </p:blipFill>
        <p:spPr>
          <a:xfrm>
            <a:off x="4591" y="-1"/>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TextBox 2"/>
          <p:cNvSpPr txBox="1"/>
          <p:nvPr/>
        </p:nvSpPr>
        <p:spPr>
          <a:xfrm>
            <a:off x="609600" y="3352800"/>
            <a:ext cx="7905750" cy="3154013"/>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r>
              <a:rPr lang="en-US" sz="2400" dirty="0"/>
              <a:t>3D printing is an </a:t>
            </a:r>
            <a:r>
              <a:rPr lang="en-US" sz="2400" dirty="0">
                <a:solidFill>
                  <a:schemeClr val="accent6">
                    <a:lumMod val="75000"/>
                  </a:schemeClr>
                </a:solidFill>
              </a:rPr>
              <a:t>additive manufacturing process </a:t>
            </a:r>
            <a:r>
              <a:rPr lang="en-US" sz="2400" dirty="0"/>
              <a:t>that creates 3-dimensional objects from 3-dimensional digital information.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3-dimensional digital models are “sliced” into many 2-dimensional cross-sections that are then “printed” one on top of the other.</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There are other 3D printers that are a subtractive manufacturing process (CNC, milling) but these are usually considered a separate group and are often referred to as “machining.”</a:t>
            </a:r>
          </a:p>
        </p:txBody>
      </p:sp>
    </p:spTree>
    <p:extLst>
      <p:ext uri="{BB962C8B-B14F-4D97-AF65-F5344CB8AC3E}">
        <p14:creationId xmlns:p14="http://schemas.microsoft.com/office/powerpoint/2010/main" val="255237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8520" r="2536" b="-2"/>
          <a:stretch/>
        </p:blipFill>
        <p:spPr>
          <a:xfrm>
            <a:off x="342900" y="457200"/>
            <a:ext cx="8458200" cy="5943600"/>
          </a:xfrm>
          <a:prstGeom prst="rect">
            <a:avLst/>
          </a:prstGeom>
        </p:spPr>
      </p:pic>
    </p:spTree>
    <p:extLst>
      <p:ext uri="{BB962C8B-B14F-4D97-AF65-F5344CB8AC3E}">
        <p14:creationId xmlns:p14="http://schemas.microsoft.com/office/powerpoint/2010/main" val="425476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2834" r="8222" b="-2"/>
          <a:stretch/>
        </p:blipFill>
        <p:spPr>
          <a:xfrm>
            <a:off x="342900" y="457200"/>
            <a:ext cx="8458200" cy="5943600"/>
          </a:xfrm>
          <a:prstGeom prst="rect">
            <a:avLst/>
          </a:prstGeom>
        </p:spPr>
      </p:pic>
    </p:spTree>
    <p:extLst>
      <p:ext uri="{BB962C8B-B14F-4D97-AF65-F5344CB8AC3E}">
        <p14:creationId xmlns:p14="http://schemas.microsoft.com/office/powerpoint/2010/main" val="309332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4642" r="6414" b="-2"/>
          <a:stretch/>
        </p:blipFill>
        <p:spPr>
          <a:xfrm>
            <a:off x="342900" y="457200"/>
            <a:ext cx="8458200" cy="5943600"/>
          </a:xfrm>
          <a:prstGeom prst="rect">
            <a:avLst/>
          </a:prstGeom>
        </p:spPr>
      </p:pic>
    </p:spTree>
    <p:extLst>
      <p:ext uri="{BB962C8B-B14F-4D97-AF65-F5344CB8AC3E}">
        <p14:creationId xmlns:p14="http://schemas.microsoft.com/office/powerpoint/2010/main" val="80885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79055" y="228600"/>
            <a:ext cx="3263497" cy="6096000"/>
          </a:xfrm>
          <a:prstGeom prst="rect">
            <a:avLst/>
          </a:prstGeom>
        </p:spPr>
        <p:txBody>
          <a:bodyPr vert="horz" lIns="91440" tIns="45720" rIns="91440" bIns="45720" rtlCol="0" anchor="ctr">
            <a:normAutofit/>
          </a:bodyPr>
          <a:lstStyle/>
          <a:p>
            <a:pPr>
              <a:lnSpc>
                <a:spcPct val="90000"/>
              </a:lnSpc>
              <a:spcAft>
                <a:spcPts val="600"/>
              </a:spcAft>
            </a:pPr>
            <a:r>
              <a:rPr lang="en-US" sz="2800" b="1" dirty="0">
                <a:solidFill>
                  <a:srgbClr val="C00000"/>
                </a:solidFill>
              </a:rPr>
              <a:t>Files Must Be:</a:t>
            </a:r>
          </a:p>
          <a:p>
            <a:pPr indent="-228600">
              <a:lnSpc>
                <a:spcPct val="90000"/>
              </a:lnSpc>
              <a:spcAft>
                <a:spcPts val="600"/>
              </a:spcAft>
              <a:buFont typeface="Arial" panose="020B0604020202020204" pitchFamily="34" charset="0"/>
              <a:buChar char="•"/>
            </a:pPr>
            <a:r>
              <a:rPr lang="en-US" sz="2800" dirty="0"/>
              <a:t>STL or OBJ format</a:t>
            </a:r>
          </a:p>
          <a:p>
            <a:pPr indent="-228600">
              <a:lnSpc>
                <a:spcPct val="90000"/>
              </a:lnSpc>
              <a:spcAft>
                <a:spcPts val="600"/>
              </a:spcAft>
              <a:buFont typeface="Arial" panose="020B0604020202020204" pitchFamily="34" charset="0"/>
              <a:buChar char="•"/>
            </a:pPr>
            <a:r>
              <a:rPr lang="en-US" sz="2800" dirty="0"/>
              <a:t>Manifold  </a:t>
            </a:r>
          </a:p>
          <a:p>
            <a:pPr>
              <a:lnSpc>
                <a:spcPct val="90000"/>
              </a:lnSpc>
              <a:spcAft>
                <a:spcPts val="600"/>
              </a:spcAft>
            </a:pPr>
            <a:r>
              <a:rPr lang="en-US" sz="2800" dirty="0"/>
              <a:t>   (watertight, no </a:t>
            </a:r>
          </a:p>
          <a:p>
            <a:pPr>
              <a:lnSpc>
                <a:spcPct val="90000"/>
              </a:lnSpc>
              <a:spcAft>
                <a:spcPts val="600"/>
              </a:spcAft>
            </a:pPr>
            <a:r>
              <a:rPr lang="en-US" sz="2800" dirty="0"/>
              <a:t>    holes)</a:t>
            </a:r>
          </a:p>
          <a:p>
            <a:pPr>
              <a:lnSpc>
                <a:spcPct val="90000"/>
              </a:lnSpc>
              <a:spcAft>
                <a:spcPts val="600"/>
              </a:spcAft>
            </a:pPr>
            <a:endParaRPr lang="en-US" sz="1100" b="1" dirty="0">
              <a:solidFill>
                <a:srgbClr val="C00000"/>
              </a:solidFill>
            </a:endParaRPr>
          </a:p>
          <a:p>
            <a:pPr>
              <a:lnSpc>
                <a:spcPct val="90000"/>
              </a:lnSpc>
              <a:spcAft>
                <a:spcPts val="600"/>
              </a:spcAft>
            </a:pPr>
            <a:r>
              <a:rPr lang="en-US" sz="2800" b="1" dirty="0">
                <a:solidFill>
                  <a:srgbClr val="C00000"/>
                </a:solidFill>
              </a:rPr>
              <a:t>Files Cannot Have:</a:t>
            </a:r>
          </a:p>
          <a:p>
            <a:pPr indent="-228600">
              <a:lnSpc>
                <a:spcPct val="90000"/>
              </a:lnSpc>
              <a:spcAft>
                <a:spcPts val="600"/>
              </a:spcAft>
              <a:buFont typeface="Arial" panose="020B0604020202020204" pitchFamily="34" charset="0"/>
              <a:buChar char="•"/>
            </a:pPr>
            <a:r>
              <a:rPr lang="en-US" sz="2800" dirty="0"/>
              <a:t>Overhangs</a:t>
            </a:r>
          </a:p>
          <a:p>
            <a:pPr indent="-228600">
              <a:lnSpc>
                <a:spcPct val="90000"/>
              </a:lnSpc>
              <a:spcAft>
                <a:spcPts val="600"/>
              </a:spcAft>
              <a:buFont typeface="Arial" panose="020B0604020202020204" pitchFamily="34" charset="0"/>
              <a:buChar char="•"/>
            </a:pPr>
            <a:r>
              <a:rPr lang="en-US" sz="2800" dirty="0"/>
              <a:t>Loose Faces</a:t>
            </a:r>
          </a:p>
          <a:p>
            <a:pPr indent="-228600">
              <a:lnSpc>
                <a:spcPct val="90000"/>
              </a:lnSpc>
              <a:spcAft>
                <a:spcPts val="600"/>
              </a:spcAft>
              <a:buFont typeface="Arial" panose="020B0604020202020204" pitchFamily="34" charset="0"/>
              <a:buChar char="•"/>
            </a:pPr>
            <a:r>
              <a:rPr lang="en-US" sz="2800" dirty="0"/>
              <a:t>Inverted Normals</a:t>
            </a:r>
          </a:p>
          <a:p>
            <a:pPr indent="-228600">
              <a:lnSpc>
                <a:spcPct val="90000"/>
              </a:lnSpc>
              <a:spcAft>
                <a:spcPts val="600"/>
              </a:spcAft>
              <a:buFont typeface="Arial" panose="020B0604020202020204" pitchFamily="34" charset="0"/>
              <a:buChar char="•"/>
            </a:pPr>
            <a:r>
              <a:rPr lang="en-US" sz="2800" dirty="0"/>
              <a:t>Intersecting </a:t>
            </a:r>
          </a:p>
          <a:p>
            <a:pPr>
              <a:lnSpc>
                <a:spcPct val="90000"/>
              </a:lnSpc>
              <a:spcAft>
                <a:spcPts val="600"/>
              </a:spcAft>
            </a:pPr>
            <a:r>
              <a:rPr lang="en-US" sz="2800" dirty="0"/>
              <a:t>   Geometry</a:t>
            </a:r>
          </a:p>
        </p:txBody>
      </p:sp>
      <p:pic>
        <p:nvPicPr>
          <p:cNvPr id="17" name="Picture 16" descr="Metal paperclips art">
            <a:extLst>
              <a:ext uri="{FF2B5EF4-FFF2-40B4-BE49-F238E27FC236}">
                <a16:creationId xmlns:a16="http://schemas.microsoft.com/office/drawing/2014/main" id="{B9330F83-AD21-523B-0AD7-AD99D8BA5C9F}"/>
              </a:ext>
            </a:extLst>
          </p:cNvPr>
          <p:cNvPicPr>
            <a:picLocks noChangeAspect="1"/>
          </p:cNvPicPr>
          <p:nvPr/>
        </p:nvPicPr>
        <p:blipFill>
          <a:blip r:embed="rId2"/>
          <a:srcRect l="28825" t="999" r="28672" b="10900"/>
          <a:stretch/>
        </p:blipFill>
        <p:spPr>
          <a:xfrm>
            <a:off x="0" y="-11016"/>
            <a:ext cx="5077607" cy="6880032"/>
          </a:xfrm>
          <a:prstGeom prst="rect">
            <a:avLst/>
          </a:prstGeom>
        </p:spPr>
      </p:pic>
      <p:sp>
        <p:nvSpPr>
          <p:cNvPr id="3" name="TextBox 2"/>
          <p:cNvSpPr txBox="1"/>
          <p:nvPr/>
        </p:nvSpPr>
        <p:spPr>
          <a:xfrm>
            <a:off x="152400" y="22032"/>
            <a:ext cx="4098726" cy="155930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latin typeface="+mj-lt"/>
                <a:ea typeface="+mj-ea"/>
                <a:cs typeface="+mj-cs"/>
              </a:rPr>
              <a:t>Preparing you files for 3D Printing</a:t>
            </a:r>
          </a:p>
        </p:txBody>
      </p:sp>
    </p:spTree>
    <p:extLst>
      <p:ext uri="{BB962C8B-B14F-4D97-AF65-F5344CB8AC3E}">
        <p14:creationId xmlns:p14="http://schemas.microsoft.com/office/powerpoint/2010/main" val="255928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9144000" cy="1519356"/>
            <a:chOff x="0" y="-29768"/>
            <a:chExt cx="12202174" cy="1519356"/>
          </a:xfrm>
        </p:grpSpPr>
        <p:sp>
          <p:nvSpPr>
            <p:cNvPr id="9" name="Rectangle 8">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28650" y="5609902"/>
            <a:ext cx="6457950" cy="913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FFFFFF"/>
                </a:solidFill>
                <a:latin typeface="+mj-lt"/>
                <a:ea typeface="+mj-ea"/>
                <a:cs typeface="+mj-cs"/>
              </a:rPr>
              <a:t>Manifold Models - aka Watertight aka Has No Holes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6348"/>
          <a:stretch/>
        </p:blipFill>
        <p:spPr>
          <a:xfrm>
            <a:off x="20" y="10"/>
            <a:ext cx="9143979" cy="5352218"/>
          </a:xfrm>
          <a:prstGeom prst="rect">
            <a:avLst/>
          </a:prstGeom>
        </p:spPr>
      </p:pic>
    </p:spTree>
    <p:extLst>
      <p:ext uri="{BB962C8B-B14F-4D97-AF65-F5344CB8AC3E}">
        <p14:creationId xmlns:p14="http://schemas.microsoft.com/office/powerpoint/2010/main" val="597478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2"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6" name="Freeform: Shape 1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r="10145"/>
          <a:stretch/>
        </p:blipFill>
        <p:spPr>
          <a:xfrm>
            <a:off x="482347" y="598259"/>
            <a:ext cx="8167082" cy="5680742"/>
          </a:xfrm>
          <a:prstGeom prst="rect">
            <a:avLst/>
          </a:prstGeom>
        </p:spPr>
      </p:pic>
    </p:spTree>
    <p:extLst>
      <p:ext uri="{BB962C8B-B14F-4D97-AF65-F5344CB8AC3E}">
        <p14:creationId xmlns:p14="http://schemas.microsoft.com/office/powerpoint/2010/main" val="127708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2"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6" name="Freeform: Shape 1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l="8325" r="1820"/>
          <a:stretch/>
        </p:blipFill>
        <p:spPr>
          <a:xfrm>
            <a:off x="482347" y="598259"/>
            <a:ext cx="8167082" cy="5680742"/>
          </a:xfrm>
          <a:prstGeom prst="rect">
            <a:avLst/>
          </a:prstGeom>
        </p:spPr>
      </p:pic>
    </p:spTree>
    <p:extLst>
      <p:ext uri="{BB962C8B-B14F-4D97-AF65-F5344CB8AC3E}">
        <p14:creationId xmlns:p14="http://schemas.microsoft.com/office/powerpoint/2010/main" val="1422813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pport_surfa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4343400" cy="4990240"/>
          </a:xfrm>
          <a:prstGeom prst="rect">
            <a:avLst/>
          </a:prstGeom>
        </p:spPr>
      </p:pic>
      <p:pic>
        <p:nvPicPr>
          <p:cNvPr id="3" name="Picture 2" descr="sli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676400"/>
            <a:ext cx="5000571" cy="4990240"/>
          </a:xfrm>
          <a:prstGeom prst="rect">
            <a:avLst/>
          </a:prstGeom>
        </p:spPr>
      </p:pic>
      <p:sp>
        <p:nvSpPr>
          <p:cNvPr id="2" name="TextBox 1"/>
          <p:cNvSpPr txBox="1"/>
          <p:nvPr/>
        </p:nvSpPr>
        <p:spPr>
          <a:xfrm>
            <a:off x="4805190" y="685800"/>
            <a:ext cx="4114800" cy="523220"/>
          </a:xfrm>
          <a:prstGeom prst="rect">
            <a:avLst/>
          </a:prstGeom>
          <a:noFill/>
        </p:spPr>
        <p:txBody>
          <a:bodyPr wrap="square" rtlCol="0">
            <a:spAutoFit/>
          </a:bodyPr>
          <a:lstStyle/>
          <a:p>
            <a:r>
              <a:rPr lang="en-US" sz="2800" b="1" dirty="0">
                <a:solidFill>
                  <a:srgbClr val="953735"/>
                </a:solidFill>
              </a:rPr>
              <a:t>Overhangs &amp; Supports</a:t>
            </a:r>
          </a:p>
        </p:txBody>
      </p:sp>
    </p:spTree>
    <p:extLst>
      <p:ext uri="{BB962C8B-B14F-4D97-AF65-F5344CB8AC3E}">
        <p14:creationId xmlns:p14="http://schemas.microsoft.com/office/powerpoint/2010/main" val="393623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greco\Downloads\menu-47523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41616"/>
            <a:ext cx="3971926" cy="3971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greco\Downloads\Vases Nano Planter - Bas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39" y="2424070"/>
            <a:ext cx="3094038" cy="30070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98402" y="1227013"/>
            <a:ext cx="1880262" cy="707886"/>
          </a:xfrm>
          <a:prstGeom prst="rect">
            <a:avLst/>
          </a:prstGeom>
          <a:noFill/>
        </p:spPr>
        <p:txBody>
          <a:bodyPr wrap="square" rtlCol="0">
            <a:spAutoFit/>
          </a:bodyPr>
          <a:lstStyle/>
          <a:p>
            <a:r>
              <a:rPr lang="en-US" sz="2000" b="1" dirty="0"/>
              <a:t>Two Part Mold: </a:t>
            </a:r>
            <a:r>
              <a:rPr lang="en-US" sz="2000" dirty="0"/>
              <a:t>Has Undercuts</a:t>
            </a:r>
          </a:p>
        </p:txBody>
      </p:sp>
      <p:sp>
        <p:nvSpPr>
          <p:cNvPr id="3" name="TextBox 2"/>
          <p:cNvSpPr txBox="1"/>
          <p:nvPr/>
        </p:nvSpPr>
        <p:spPr>
          <a:xfrm>
            <a:off x="577407" y="1252406"/>
            <a:ext cx="2013393" cy="1015663"/>
          </a:xfrm>
          <a:prstGeom prst="rect">
            <a:avLst/>
          </a:prstGeom>
          <a:noFill/>
        </p:spPr>
        <p:txBody>
          <a:bodyPr wrap="square" rtlCol="0">
            <a:spAutoFit/>
          </a:bodyPr>
          <a:lstStyle/>
          <a:p>
            <a:r>
              <a:rPr lang="en-US" sz="2000" b="1" dirty="0"/>
              <a:t>One Part Mold:</a:t>
            </a:r>
          </a:p>
          <a:p>
            <a:r>
              <a:rPr lang="en-US" sz="2000" dirty="0"/>
              <a:t>No Undercuts </a:t>
            </a:r>
          </a:p>
          <a:p>
            <a:r>
              <a:rPr lang="en-US" sz="2000" dirty="0"/>
              <a:t>Flares Out at Top</a:t>
            </a:r>
          </a:p>
        </p:txBody>
      </p:sp>
      <p:sp>
        <p:nvSpPr>
          <p:cNvPr id="4" name="Right Arrow 3"/>
          <p:cNvSpPr/>
          <p:nvPr/>
        </p:nvSpPr>
        <p:spPr>
          <a:xfrm>
            <a:off x="4022014" y="4989616"/>
            <a:ext cx="131198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678007" y="2627416"/>
            <a:ext cx="118939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5195761">
            <a:off x="371251" y="4093636"/>
            <a:ext cx="146438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4439" y="307146"/>
            <a:ext cx="8153400" cy="584775"/>
          </a:xfrm>
          <a:prstGeom prst="rect">
            <a:avLst/>
          </a:prstGeom>
          <a:noFill/>
        </p:spPr>
        <p:txBody>
          <a:bodyPr wrap="square" rtlCol="0">
            <a:spAutoFit/>
          </a:bodyPr>
          <a:lstStyle/>
          <a:p>
            <a:r>
              <a:rPr lang="en-US" sz="3200" b="1" dirty="0">
                <a:solidFill>
                  <a:srgbClr val="953735"/>
                </a:solidFill>
              </a:rPr>
              <a:t>When modeling your cup and bowl remember:</a:t>
            </a:r>
            <a:endParaRPr lang="en-US" dirty="0">
              <a:solidFill>
                <a:srgbClr val="953735"/>
              </a:solidFill>
            </a:endParaRPr>
          </a:p>
        </p:txBody>
      </p:sp>
      <p:pic>
        <p:nvPicPr>
          <p:cNvPr id="1028" name="Picture 4" descr="C:\Users\mgreco\AppData\Local\Microsoft\Windows\Temporary Internet Files\Content.IE5\87G9A1HF\check-mar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75573"/>
            <a:ext cx="1005067" cy="903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greco\AppData\Local\Microsoft\Windows\Temporary Internet Files\Content.IE5\PMN7EO5B\X-marks-the-spo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7549" y="1520390"/>
            <a:ext cx="815048" cy="100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4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MOJ91HIGILLKH.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414081"/>
            <a:ext cx="4419600" cy="3314700"/>
          </a:xfrm>
          <a:prstGeom prst="rect">
            <a:avLst/>
          </a:prstGeom>
        </p:spPr>
      </p:pic>
      <p:sp>
        <p:nvSpPr>
          <p:cNvPr id="2" name="TextBox 1"/>
          <p:cNvSpPr txBox="1"/>
          <p:nvPr/>
        </p:nvSpPr>
        <p:spPr>
          <a:xfrm>
            <a:off x="228600" y="282714"/>
            <a:ext cx="7277100" cy="707886"/>
          </a:xfrm>
          <a:prstGeom prst="rect">
            <a:avLst/>
          </a:prstGeom>
          <a:noFill/>
        </p:spPr>
        <p:txBody>
          <a:bodyPr wrap="square" rtlCol="0">
            <a:spAutoFit/>
          </a:bodyPr>
          <a:lstStyle/>
          <a:p>
            <a:r>
              <a:rPr lang="en-US" sz="2000" dirty="0"/>
              <a:t>First you start with a 3D model - you can model it in 3D software, scan an object with a 3D scanner, or download an already made file.</a:t>
            </a:r>
          </a:p>
        </p:txBody>
      </p:sp>
      <p:pic>
        <p:nvPicPr>
          <p:cNvPr id="4" name="Picture 3" descr="autocad-6-9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1088886"/>
            <a:ext cx="3905373" cy="5486400"/>
          </a:xfrm>
          <a:prstGeom prst="rect">
            <a:avLst/>
          </a:prstGeom>
        </p:spPr>
      </p:pic>
      <p:pic>
        <p:nvPicPr>
          <p:cNvPr id="5" name="Cube_rotation.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14400" y="1219200"/>
            <a:ext cx="3543300" cy="2484161"/>
          </a:xfrm>
          <a:prstGeom prst="rect">
            <a:avLst/>
          </a:prstGeom>
        </p:spPr>
      </p:pic>
    </p:spTree>
    <p:extLst>
      <p:ext uri="{BB962C8B-B14F-4D97-AF65-F5344CB8AC3E}">
        <p14:creationId xmlns:p14="http://schemas.microsoft.com/office/powerpoint/2010/main" val="82277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423564" cy="2438400"/>
          </a:xfrm>
          <a:prstGeom prst="rect">
            <a:avLst/>
          </a:prstGeom>
        </p:spPr>
      </p:pic>
      <p:pic>
        <p:nvPicPr>
          <p:cNvPr id="5" name="Picture 4" descr="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44688"/>
            <a:ext cx="6934200" cy="3184712"/>
          </a:xfrm>
          <a:prstGeom prst="rect">
            <a:avLst/>
          </a:prstGeom>
        </p:spPr>
      </p:pic>
      <p:sp>
        <p:nvSpPr>
          <p:cNvPr id="6" name="TextBox 5"/>
          <p:cNvSpPr txBox="1"/>
          <p:nvPr/>
        </p:nvSpPr>
        <p:spPr>
          <a:xfrm>
            <a:off x="838200" y="304800"/>
            <a:ext cx="7848600" cy="400110"/>
          </a:xfrm>
          <a:prstGeom prst="rect">
            <a:avLst/>
          </a:prstGeom>
          <a:noFill/>
        </p:spPr>
        <p:txBody>
          <a:bodyPr wrap="square" rtlCol="0">
            <a:spAutoFit/>
          </a:bodyPr>
          <a:lstStyle/>
          <a:p>
            <a:r>
              <a:rPr lang="en-US" sz="2000" dirty="0"/>
              <a:t>3D printing software “slices” the model into many “2D” cross-sections.</a:t>
            </a:r>
          </a:p>
        </p:txBody>
      </p:sp>
    </p:spTree>
    <p:extLst>
      <p:ext uri="{BB962C8B-B14F-4D97-AF65-F5344CB8AC3E}">
        <p14:creationId xmlns:p14="http://schemas.microsoft.com/office/powerpoint/2010/main" val="187125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vx_large-625x429.png"/>
          <p:cNvPicPr>
            <a:picLocks noChangeAspect="1"/>
          </p:cNvPicPr>
          <p:nvPr/>
        </p:nvPicPr>
        <p:blipFill>
          <a:blip r:embed="rId2">
            <a:extLst>
              <a:ext uri="{28A0092B-C50C-407E-A947-70E740481C1C}">
                <a14:useLocalDpi xmlns:a14="http://schemas.microsoft.com/office/drawing/2010/main" val="0"/>
              </a:ext>
            </a:extLst>
          </a:blip>
          <a:srcRect l="1619" r="4110" b="1"/>
          <a:stretch/>
        </p:blipFill>
        <p:spPr>
          <a:xfrm>
            <a:off x="496982" y="457200"/>
            <a:ext cx="8150035" cy="5943600"/>
          </a:xfrm>
          <a:prstGeom prst="rect">
            <a:avLst/>
          </a:prstGeom>
        </p:spPr>
      </p:pic>
    </p:spTree>
    <p:extLst>
      <p:ext uri="{BB962C8B-B14F-4D97-AF65-F5344CB8AC3E}">
        <p14:creationId xmlns:p14="http://schemas.microsoft.com/office/powerpoint/2010/main" val="112156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695" r="-564"/>
          <a:stretch/>
        </p:blipFill>
        <p:spPr>
          <a:xfrm>
            <a:off x="0" y="-6427"/>
            <a:ext cx="4495801" cy="6864427"/>
          </a:xfrm>
          <a:prstGeom prst="rect">
            <a:avLst/>
          </a:prstGeom>
        </p:spPr>
      </p:pic>
      <p:sp>
        <p:nvSpPr>
          <p:cNvPr id="4" name="TextBox 3"/>
          <p:cNvSpPr txBox="1"/>
          <p:nvPr/>
        </p:nvSpPr>
        <p:spPr>
          <a:xfrm>
            <a:off x="5334000" y="533400"/>
            <a:ext cx="3429000" cy="5601533"/>
          </a:xfrm>
          <a:prstGeom prst="rect">
            <a:avLst/>
          </a:prstGeom>
          <a:noFill/>
        </p:spPr>
        <p:txBody>
          <a:bodyPr wrap="square" rtlCol="0">
            <a:spAutoFit/>
          </a:bodyPr>
          <a:lstStyle/>
          <a:p>
            <a:r>
              <a:rPr lang="en-US" sz="2000" dirty="0"/>
              <a:t>Once the 3D model is sliced the data is sent to a 3D printer which recreates the object one layer at a time, stacking consecutive layers atop one another.</a:t>
            </a:r>
          </a:p>
          <a:p>
            <a:endParaRPr lang="en-US" sz="2000" dirty="0"/>
          </a:p>
          <a:p>
            <a:r>
              <a:rPr lang="en-US" sz="2000" dirty="0"/>
              <a:t>The most common 3D printers (Cartesian) move along 3 axis – X,Y, and Z</a:t>
            </a:r>
          </a:p>
          <a:p>
            <a:endParaRPr lang="en-US" sz="2000" dirty="0"/>
          </a:p>
          <a:p>
            <a:r>
              <a:rPr lang="en-US" sz="2000" dirty="0"/>
              <a:t>X- left to right</a:t>
            </a:r>
          </a:p>
          <a:p>
            <a:r>
              <a:rPr lang="en-US" sz="2000" dirty="0"/>
              <a:t>Y- back and forth</a:t>
            </a:r>
          </a:p>
          <a:p>
            <a:r>
              <a:rPr lang="en-US" sz="2000" dirty="0"/>
              <a:t>Z – up and down</a:t>
            </a:r>
          </a:p>
          <a:p>
            <a:endParaRPr lang="en-US" sz="2000" dirty="0"/>
          </a:p>
          <a:p>
            <a:r>
              <a:rPr lang="en-US" sz="2000" dirty="0"/>
              <a:t>This is a “FDM” printer – </a:t>
            </a:r>
          </a:p>
          <a:p>
            <a:r>
              <a:rPr lang="en-US" sz="2000" dirty="0"/>
              <a:t>Fused Deposition Modeling</a:t>
            </a:r>
          </a:p>
          <a:p>
            <a:endParaRPr lang="en-US" sz="2000" dirty="0"/>
          </a:p>
        </p:txBody>
      </p:sp>
    </p:spTree>
    <p:extLst>
      <p:ext uri="{BB962C8B-B14F-4D97-AF65-F5344CB8AC3E}">
        <p14:creationId xmlns:p14="http://schemas.microsoft.com/office/powerpoint/2010/main" val="127268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pic>
        <p:nvPicPr>
          <p:cNvPr id="2" name="Picture 1" descr="sli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41" y="5508"/>
            <a:ext cx="6868518" cy="6854328"/>
          </a:xfrm>
          <a:prstGeom prst="rect">
            <a:avLst/>
          </a:prstGeom>
        </p:spPr>
      </p:pic>
    </p:spTree>
    <p:extLst>
      <p:ext uri="{BB962C8B-B14F-4D97-AF65-F5344CB8AC3E}">
        <p14:creationId xmlns:p14="http://schemas.microsoft.com/office/powerpoint/2010/main" val="240179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board_pear_by_begin_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8686800" cy="5798439"/>
          </a:xfrm>
          <a:prstGeom prst="rect">
            <a:avLst/>
          </a:prstGeom>
        </p:spPr>
      </p:pic>
    </p:spTree>
    <p:extLst>
      <p:ext uri="{BB962C8B-B14F-4D97-AF65-F5344CB8AC3E}">
        <p14:creationId xmlns:p14="http://schemas.microsoft.com/office/powerpoint/2010/main" val="269217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379531233_0abe225121_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3810000" cy="3452813"/>
          </a:xfrm>
          <a:prstGeom prst="rect">
            <a:avLst/>
          </a:prstGeom>
        </p:spPr>
      </p:pic>
      <p:pic>
        <p:nvPicPr>
          <p:cNvPr id="3" name="Picture 2" descr="14379506063_10417531e9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685800"/>
            <a:ext cx="3429000" cy="4572000"/>
          </a:xfrm>
          <a:prstGeom prst="rect">
            <a:avLst/>
          </a:prstGeom>
        </p:spPr>
      </p:pic>
      <p:pic>
        <p:nvPicPr>
          <p:cNvPr id="4" name="Picture 3" descr="14172700458_a8117d3d44_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886200"/>
            <a:ext cx="3657600" cy="2743200"/>
          </a:xfrm>
          <a:prstGeom prst="rect">
            <a:avLst/>
          </a:prstGeom>
        </p:spPr>
      </p:pic>
    </p:spTree>
    <p:extLst>
      <p:ext uri="{BB962C8B-B14F-4D97-AF65-F5344CB8AC3E}">
        <p14:creationId xmlns:p14="http://schemas.microsoft.com/office/powerpoint/2010/main" val="262433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794</Words>
  <Application>Microsoft Macintosh PowerPoint</Application>
  <PresentationFormat>On-screen Show (4:3)</PresentationFormat>
  <Paragraphs>96</Paragraphs>
  <Slides>28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Adobe Gothic Std B</vt:lpstr>
      <vt:lpstr>Aharoni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 Greco</dc:creator>
  <cp:lastModifiedBy>Matthew Greco</cp:lastModifiedBy>
  <cp:revision>56</cp:revision>
  <dcterms:created xsi:type="dcterms:W3CDTF">2015-03-12T16:29:02Z</dcterms:created>
  <dcterms:modified xsi:type="dcterms:W3CDTF">2024-08-21T00:28:25Z</dcterms:modified>
</cp:coreProperties>
</file>